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256" r:id="rId2"/>
    <p:sldId id="332" r:id="rId3"/>
    <p:sldId id="401" r:id="rId4"/>
    <p:sldId id="258" r:id="rId5"/>
    <p:sldId id="259" r:id="rId6"/>
    <p:sldId id="327" r:id="rId7"/>
    <p:sldId id="329" r:id="rId8"/>
    <p:sldId id="262" r:id="rId9"/>
    <p:sldId id="325" r:id="rId10"/>
    <p:sldId id="265" r:id="rId11"/>
    <p:sldId id="266" r:id="rId12"/>
    <p:sldId id="267" r:id="rId13"/>
    <p:sldId id="328" r:id="rId14"/>
    <p:sldId id="269" r:id="rId15"/>
    <p:sldId id="330" r:id="rId16"/>
    <p:sldId id="334" r:id="rId17"/>
    <p:sldId id="331" r:id="rId18"/>
    <p:sldId id="271" r:id="rId19"/>
    <p:sldId id="272" r:id="rId20"/>
    <p:sldId id="333" r:id="rId21"/>
    <p:sldId id="335" r:id="rId22"/>
    <p:sldId id="336" r:id="rId23"/>
    <p:sldId id="274" r:id="rId24"/>
    <p:sldId id="275" r:id="rId25"/>
    <p:sldId id="276" r:id="rId26"/>
    <p:sldId id="277" r:id="rId27"/>
    <p:sldId id="279" r:id="rId28"/>
    <p:sldId id="280" r:id="rId29"/>
    <p:sldId id="337" r:id="rId30"/>
    <p:sldId id="338" r:id="rId31"/>
    <p:sldId id="361" r:id="rId32"/>
    <p:sldId id="339" r:id="rId33"/>
    <p:sldId id="340" r:id="rId34"/>
    <p:sldId id="377" r:id="rId35"/>
    <p:sldId id="341" r:id="rId36"/>
    <p:sldId id="342" r:id="rId37"/>
    <p:sldId id="343" r:id="rId38"/>
    <p:sldId id="350" r:id="rId39"/>
    <p:sldId id="344" r:id="rId40"/>
    <p:sldId id="345" r:id="rId41"/>
    <p:sldId id="346" r:id="rId42"/>
    <p:sldId id="347" r:id="rId43"/>
    <p:sldId id="348" r:id="rId44"/>
    <p:sldId id="349" r:id="rId45"/>
    <p:sldId id="351" r:id="rId46"/>
    <p:sldId id="352" r:id="rId47"/>
    <p:sldId id="353" r:id="rId48"/>
    <p:sldId id="354" r:id="rId49"/>
    <p:sldId id="355" r:id="rId50"/>
    <p:sldId id="356" r:id="rId51"/>
    <p:sldId id="357" r:id="rId52"/>
    <p:sldId id="286" r:id="rId53"/>
    <p:sldId id="358" r:id="rId54"/>
    <p:sldId id="359" r:id="rId55"/>
    <p:sldId id="360" r:id="rId56"/>
    <p:sldId id="362" r:id="rId57"/>
    <p:sldId id="363" r:id="rId58"/>
    <p:sldId id="364" r:id="rId59"/>
    <p:sldId id="365" r:id="rId60"/>
    <p:sldId id="366" r:id="rId61"/>
    <p:sldId id="282" r:id="rId62"/>
    <p:sldId id="283" r:id="rId63"/>
    <p:sldId id="288" r:id="rId64"/>
    <p:sldId id="368" r:id="rId65"/>
    <p:sldId id="369" r:id="rId66"/>
    <p:sldId id="290" r:id="rId67"/>
    <p:sldId id="371" r:id="rId68"/>
    <p:sldId id="372" r:id="rId69"/>
    <p:sldId id="373" r:id="rId70"/>
    <p:sldId id="374" r:id="rId71"/>
    <p:sldId id="376" r:id="rId72"/>
    <p:sldId id="382" r:id="rId73"/>
    <p:sldId id="375" r:id="rId74"/>
    <p:sldId id="378" r:id="rId75"/>
    <p:sldId id="370" r:id="rId76"/>
    <p:sldId id="379" r:id="rId77"/>
    <p:sldId id="292" r:id="rId78"/>
    <p:sldId id="293" r:id="rId79"/>
    <p:sldId id="294" r:id="rId80"/>
    <p:sldId id="295" r:id="rId81"/>
    <p:sldId id="297" r:id="rId82"/>
    <p:sldId id="384" r:id="rId83"/>
    <p:sldId id="383" r:id="rId84"/>
    <p:sldId id="301" r:id="rId85"/>
    <p:sldId id="303" r:id="rId86"/>
    <p:sldId id="385" r:id="rId87"/>
    <p:sldId id="387" r:id="rId88"/>
    <p:sldId id="388" r:id="rId89"/>
    <p:sldId id="281" r:id="rId90"/>
    <p:sldId id="389" r:id="rId91"/>
    <p:sldId id="386" r:id="rId92"/>
    <p:sldId id="305" r:id="rId93"/>
    <p:sldId id="306" r:id="rId94"/>
    <p:sldId id="307" r:id="rId95"/>
    <p:sldId id="310" r:id="rId96"/>
    <p:sldId id="391" r:id="rId97"/>
    <p:sldId id="392" r:id="rId98"/>
    <p:sldId id="311" r:id="rId99"/>
    <p:sldId id="312" r:id="rId100"/>
    <p:sldId id="393" r:id="rId101"/>
    <p:sldId id="394" r:id="rId102"/>
    <p:sldId id="395" r:id="rId103"/>
    <p:sldId id="396" r:id="rId104"/>
    <p:sldId id="397" r:id="rId105"/>
    <p:sldId id="398" r:id="rId106"/>
    <p:sldId id="399" r:id="rId107"/>
    <p:sldId id="313" r:id="rId108"/>
    <p:sldId id="316" r:id="rId109"/>
    <p:sldId id="402" r:id="rId110"/>
    <p:sldId id="403" r:id="rId111"/>
    <p:sldId id="380" r:id="rId112"/>
    <p:sldId id="400" r:id="rId1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2"/>
    <p:restoredTop sz="91438"/>
  </p:normalViewPr>
  <p:slideViewPr>
    <p:cSldViewPr snapToGrid="0" snapToObjects="1">
      <p:cViewPr varScale="1">
        <p:scale>
          <a:sx n="50" d="100"/>
          <a:sy n="50" d="100"/>
        </p:scale>
        <p:origin x="18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448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11714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endParaRPr lang="en-US" dirty="0"/>
          </a:p>
        </p:txBody>
      </p:sp>
    </p:spTree>
    <p:extLst>
      <p:ext uri="{BB962C8B-B14F-4D97-AF65-F5344CB8AC3E}">
        <p14:creationId xmlns:p14="http://schemas.microsoft.com/office/powerpoint/2010/main" val="3137580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bad-reads-</a:t>
            </a:r>
            <a:r>
              <a:rPr lang="en-US" dirty="0" err="1"/>
              <a:t>script.sh</a:t>
            </a:r>
            <a:endParaRPr lang="en-US" dirty="0"/>
          </a:p>
          <a:p>
            <a:r>
              <a:rPr lang="en-US" dirty="0"/>
              <a:t>hit “</a:t>
            </a:r>
            <a:r>
              <a:rPr lang="en-US" dirty="0" err="1"/>
              <a:t>i</a:t>
            </a:r>
            <a:r>
              <a:rPr lang="en-US" dirty="0"/>
              <a:t>” </a:t>
            </a:r>
          </a:p>
          <a:p>
            <a:r>
              <a:rPr lang="en-US" dirty="0"/>
              <a:t>Type</a:t>
            </a:r>
          </a:p>
          <a:p>
            <a:r>
              <a:rPr lang="en-US" dirty="0"/>
              <a:t>grep -B1 -A2 NNNNNNNNNN *.</a:t>
            </a:r>
            <a:r>
              <a:rPr lang="en-US" dirty="0" err="1"/>
              <a:t>fastq</a:t>
            </a:r>
            <a:r>
              <a:rPr lang="en-US" dirty="0"/>
              <a:t> &gt; </a:t>
            </a:r>
            <a:r>
              <a:rPr lang="en-US" dirty="0" err="1"/>
              <a:t>scripted_bad_reads.txt</a:t>
            </a:r>
            <a:endParaRPr lang="en-US" dirty="0"/>
          </a:p>
          <a:p>
            <a:r>
              <a:rPr lang="en-US" dirty="0"/>
              <a:t>When done, hit esc key, type :w, then :q</a:t>
            </a:r>
          </a:p>
        </p:txBody>
      </p:sp>
    </p:spTree>
    <p:extLst>
      <p:ext uri="{BB962C8B-B14F-4D97-AF65-F5344CB8AC3E}">
        <p14:creationId xmlns:p14="http://schemas.microsoft.com/office/powerpoint/2010/main" val="40422009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3482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74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../molecules</a:t>
            </a:r>
          </a:p>
          <a:p>
            <a:r>
              <a:rPr lang="en-US" dirty="0"/>
              <a:t>vi </a:t>
            </a:r>
            <a:r>
              <a:rPr lang="en-US" dirty="0" err="1"/>
              <a:t>middle.sh</a:t>
            </a:r>
            <a:endParaRPr lang="en-US" dirty="0"/>
          </a:p>
          <a:p>
            <a:r>
              <a:rPr lang="en-US" dirty="0" err="1"/>
              <a:t>i</a:t>
            </a:r>
            <a:endParaRPr lang="en-US" dirty="0"/>
          </a:p>
          <a:p>
            <a:r>
              <a:rPr lang="en-US" dirty="0"/>
              <a:t># Select lines from the middle of a file. </a:t>
            </a:r>
          </a:p>
          <a:p>
            <a:r>
              <a:rPr lang="en-US" dirty="0"/>
              <a:t># Usage: bash </a:t>
            </a:r>
            <a:r>
              <a:rPr lang="en-US" dirty="0" err="1"/>
              <a:t>middle.sh</a:t>
            </a:r>
            <a:r>
              <a:rPr lang="en-US" dirty="0"/>
              <a:t> filename </a:t>
            </a:r>
            <a:r>
              <a:rPr lang="en-US" dirty="0" err="1"/>
              <a:t>end_line</a:t>
            </a:r>
            <a:r>
              <a:rPr lang="en-US" dirty="0"/>
              <a:t> </a:t>
            </a:r>
            <a:r>
              <a:rPr lang="en-US" dirty="0" err="1"/>
              <a:t>num_lines</a:t>
            </a:r>
            <a:endParaRPr lang="en-US" dirty="0"/>
          </a:p>
          <a:p>
            <a:r>
              <a:rPr lang="en-US" dirty="0"/>
              <a:t>head -n "$2" "$1" | tail -n "$3”</a:t>
            </a:r>
          </a:p>
          <a:p>
            <a:r>
              <a:rPr lang="en-US" dirty="0"/>
              <a:t>esc</a:t>
            </a:r>
          </a:p>
          <a:p>
            <a:r>
              <a:rPr lang="en-US" dirty="0"/>
              <a:t>:w :q</a:t>
            </a:r>
          </a:p>
          <a:p>
            <a:r>
              <a:rPr lang="en-US" dirty="0"/>
              <a:t>now run it:</a:t>
            </a:r>
          </a:p>
          <a:p>
            <a:r>
              <a:rPr lang="en-US" dirty="0"/>
              <a:t>bash </a:t>
            </a:r>
            <a:r>
              <a:rPr lang="en-US" dirty="0" err="1"/>
              <a:t>middle.sh</a:t>
            </a:r>
            <a:r>
              <a:rPr lang="en-US" dirty="0"/>
              <a:t> </a:t>
            </a:r>
            <a:r>
              <a:rPr lang="en-US" dirty="0" err="1"/>
              <a:t>pentane.pdb</a:t>
            </a:r>
            <a:r>
              <a:rPr lang="en-US" dirty="0"/>
              <a:t> 15 5</a:t>
            </a:r>
          </a:p>
        </p:txBody>
      </p:sp>
    </p:spTree>
    <p:extLst>
      <p:ext uri="{BB962C8B-B14F-4D97-AF65-F5344CB8AC3E}">
        <p14:creationId xmlns:p14="http://schemas.microsoft.com/office/powerpoint/2010/main" val="16170979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a:t>
            </a:r>
          </a:p>
          <a:p>
            <a:r>
              <a:rPr lang="en-US" dirty="0"/>
              <a:t>vi </a:t>
            </a:r>
            <a:r>
              <a:rPr lang="en-US" dirty="0" err="1"/>
              <a:t>sorted.sh</a:t>
            </a:r>
            <a:endParaRPr lang="en-US" dirty="0"/>
          </a:p>
          <a:p>
            <a:r>
              <a:rPr lang="en-US" dirty="0"/>
              <a:t>i</a:t>
            </a:r>
          </a:p>
          <a:p>
            <a:r>
              <a:rPr lang="en-US" dirty="0"/>
              <a:t># Sort files by their length. </a:t>
            </a:r>
          </a:p>
          <a:p>
            <a:r>
              <a:rPr lang="en-US" dirty="0"/>
              <a:t># Usage: bash </a:t>
            </a:r>
            <a:r>
              <a:rPr lang="en-US" dirty="0" err="1"/>
              <a:t>sorted.sh</a:t>
            </a:r>
            <a:r>
              <a:rPr lang="en-US" dirty="0"/>
              <a:t> </a:t>
            </a:r>
            <a:r>
              <a:rPr lang="en-US" dirty="0" err="1"/>
              <a:t>one_or_more_filenames</a:t>
            </a:r>
            <a:r>
              <a:rPr lang="en-US" dirty="0"/>
              <a:t> </a:t>
            </a:r>
          </a:p>
          <a:p>
            <a:r>
              <a:rPr lang="en-US" dirty="0" err="1"/>
              <a:t>wc</a:t>
            </a:r>
            <a:r>
              <a:rPr lang="en-US" dirty="0"/>
              <a:t> -l "$@" | sort –n</a:t>
            </a:r>
          </a:p>
          <a:p>
            <a:r>
              <a:rPr lang="en-US" dirty="0"/>
              <a:t>esc</a:t>
            </a:r>
          </a:p>
          <a:p>
            <a:r>
              <a:rPr lang="en-US" dirty="0"/>
              <a:t>:w :q</a:t>
            </a:r>
          </a:p>
          <a:p>
            <a:r>
              <a:rPr lang="en-US" dirty="0"/>
              <a:t>now run it:</a:t>
            </a:r>
          </a:p>
          <a:p>
            <a:r>
              <a:rPr lang="en-US" dirty="0"/>
              <a:t>bash </a:t>
            </a:r>
            <a:r>
              <a:rPr lang="en-US" dirty="0" err="1"/>
              <a:t>sorted.sh</a:t>
            </a:r>
            <a:r>
              <a:rPr lang="en-US" dirty="0"/>
              <a:t> *.</a:t>
            </a:r>
            <a:r>
              <a:rPr lang="en-US" dirty="0" err="1"/>
              <a:t>pdb</a:t>
            </a:r>
            <a:r>
              <a:rPr lang="en-US" dirty="0"/>
              <a:t> </a:t>
            </a:r>
          </a:p>
        </p:txBody>
      </p:sp>
    </p:spTree>
    <p:extLst>
      <p:ext uri="{BB962C8B-B14F-4D97-AF65-F5344CB8AC3E}">
        <p14:creationId xmlns:p14="http://schemas.microsoft.com/office/powerpoint/2010/main" val="36521682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67869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11307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394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315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208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741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you? Most likely you are in your “home” directory. Type ls to see a list of files and directories. If you see “Desktop”, type cd Desktop. Now type cd </a:t>
            </a:r>
            <a:r>
              <a:rPr lang="en-US" dirty="0" err="1"/>
              <a:t>commandline_genomics_master</a:t>
            </a:r>
            <a:r>
              <a:rPr lang="en-US" dirty="0"/>
              <a:t>. Type ls again to see what’s here. Now type cd </a:t>
            </a:r>
            <a:r>
              <a:rPr lang="en-US" dirty="0" err="1"/>
              <a:t>shell_data</a:t>
            </a:r>
            <a:r>
              <a:rPr lang="en-US" dirty="0"/>
              <a:t>.</a:t>
            </a:r>
          </a:p>
        </p:txBody>
      </p:sp>
    </p:spTree>
    <p:extLst>
      <p:ext uri="{BB962C8B-B14F-4D97-AF65-F5344CB8AC3E}">
        <p14:creationId xmlns:p14="http://schemas.microsoft.com/office/powerpoint/2010/main" val="303573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the flag ls –F to ls command to see whether the contents of a directory are files or other directories. This is called a “flag”. you can find out about arguments for ls, you can look it up in the manual. type man ls. </a:t>
            </a:r>
          </a:p>
        </p:txBody>
      </p:sp>
    </p:spTree>
    <p:extLst>
      <p:ext uri="{BB962C8B-B14F-4D97-AF65-F5344CB8AC3E}">
        <p14:creationId xmlns:p14="http://schemas.microsoft.com/office/powerpoint/2010/main" val="150243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the </a:t>
            </a:r>
            <a:r>
              <a:rPr lang="en-US" dirty="0" err="1"/>
              <a:t>shell_data</a:t>
            </a:r>
            <a:r>
              <a:rPr lang="en-US" dirty="0"/>
              <a:t> directory, so let’s type ls –l. We see the owner and permissions for the file. We’ll talk about permissions in a later lesson. Now let’s cd into </a:t>
            </a:r>
            <a:r>
              <a:rPr lang="en-US" dirty="0" err="1"/>
              <a:t>untrimmed_fastq</a:t>
            </a:r>
            <a:r>
              <a:rPr lang="en-US" dirty="0"/>
              <a:t> by using tab completion. type cd </a:t>
            </a:r>
            <a:r>
              <a:rPr lang="en-US" dirty="0" err="1"/>
              <a:t>untr</a:t>
            </a:r>
            <a:r>
              <a:rPr lang="en-US" dirty="0"/>
              <a:t>&lt;tab&gt;</a:t>
            </a:r>
          </a:p>
        </p:txBody>
      </p:sp>
    </p:spTree>
    <p:extLst>
      <p:ext uri="{BB962C8B-B14F-4D97-AF65-F5344CB8AC3E}">
        <p14:creationId xmlns:p14="http://schemas.microsoft.com/office/powerpoint/2010/main" val="239000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in the </a:t>
            </a:r>
            <a:r>
              <a:rPr lang="en-US" dirty="0" err="1"/>
              <a:t>untrimmed_fastq</a:t>
            </a:r>
            <a:r>
              <a:rPr lang="en-US" dirty="0"/>
              <a:t> directory, if we try to type ls SR&lt;tab&gt; we only see SRR09 because both files start with that. Hit tab twice to see both files listed.</a:t>
            </a:r>
          </a:p>
        </p:txBody>
      </p:sp>
    </p:spTree>
    <p:extLst>
      <p:ext uri="{BB962C8B-B14F-4D97-AF65-F5344CB8AC3E}">
        <p14:creationId xmlns:p14="http://schemas.microsoft.com/office/powerpoint/2010/main" val="10463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07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6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err="1"/>
              <a:t>pwd</a:t>
            </a:r>
            <a:r>
              <a:rPr lang="en-US" dirty="0"/>
              <a:t> to see where you are. Now navigate to your </a:t>
            </a:r>
            <a:r>
              <a:rPr lang="en-US" dirty="0" err="1"/>
              <a:t>command_line_genomics_master</a:t>
            </a:r>
            <a:r>
              <a:rPr lang="en-US" dirty="0"/>
              <a:t>. Now type ls </a:t>
            </a:r>
            <a:r>
              <a:rPr lang="en-US" dirty="0" err="1"/>
              <a:t>data_shell</a:t>
            </a:r>
            <a:r>
              <a:rPr lang="en-US" dirty="0"/>
              <a:t>. you can see the contents of that directory without moving to it. Similarly, if you want to move directly to another folder below the current one, just type cd and the path: </a:t>
            </a:r>
            <a:r>
              <a:rPr lang="en-US" dirty="0" err="1"/>
              <a:t>eg.</a:t>
            </a:r>
            <a:r>
              <a:rPr lang="en-US" dirty="0"/>
              <a:t> cd </a:t>
            </a:r>
            <a:r>
              <a:rPr lang="en-US" dirty="0" err="1"/>
              <a:t>shell_data</a:t>
            </a:r>
            <a:r>
              <a:rPr lang="en-US" dirty="0"/>
              <a:t>/</a:t>
            </a:r>
            <a:r>
              <a:rPr lang="en-US" dirty="0" err="1"/>
              <a:t>sra_metadata</a:t>
            </a:r>
            <a:r>
              <a:rPr lang="en-US" dirty="0"/>
              <a:t> (don’t forget tab complete can help you)</a:t>
            </a:r>
          </a:p>
        </p:txBody>
      </p:sp>
    </p:spTree>
    <p:extLst>
      <p:ext uri="{BB962C8B-B14F-4D97-AF65-F5344CB8AC3E}">
        <p14:creationId xmlns:p14="http://schemas.microsoft.com/office/powerpoint/2010/main" val="198237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3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ls</a:t>
            </a:r>
          </a:p>
          <a:p>
            <a:r>
              <a:rPr lang="en-US" dirty="0"/>
              <a:t>ls –a</a:t>
            </a:r>
          </a:p>
          <a:p>
            <a:r>
              <a:rPr lang="en-US" dirty="0"/>
              <a:t>cd .hidden</a:t>
            </a:r>
          </a:p>
          <a:p>
            <a:r>
              <a:rPr lang="en-US" dirty="0"/>
              <a:t>ls</a:t>
            </a:r>
          </a:p>
        </p:txBody>
      </p:sp>
    </p:spTree>
    <p:extLst>
      <p:ext uri="{BB962C8B-B14F-4D97-AF65-F5344CB8AC3E}">
        <p14:creationId xmlns:p14="http://schemas.microsoft.com/office/powerpoint/2010/main" val="174310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type the whole path in to get to </a:t>
            </a:r>
            <a:r>
              <a:rPr lang="en-US" dirty="0" err="1"/>
              <a:t>shell_data</a:t>
            </a:r>
            <a:r>
              <a:rPr lang="en-US" dirty="0"/>
              <a:t>, but if I’m already in </a:t>
            </a:r>
            <a:r>
              <a:rPr lang="en-US" dirty="0" err="1"/>
              <a:t>commandline_genomics_master</a:t>
            </a:r>
            <a:r>
              <a:rPr lang="en-US" dirty="0"/>
              <a:t>, I don’t have to. I just type cd </a:t>
            </a:r>
            <a:r>
              <a:rPr lang="en-US" dirty="0" err="1"/>
              <a:t>shell_data</a:t>
            </a:r>
            <a:r>
              <a:rPr lang="en-US" dirty="0"/>
              <a:t>. This is a relative path (relative to where I am now)</a:t>
            </a:r>
          </a:p>
        </p:txBody>
      </p:sp>
    </p:spTree>
    <p:extLst>
      <p:ext uri="{BB962C8B-B14F-4D97-AF65-F5344CB8AC3E}">
        <p14:creationId xmlns:p14="http://schemas.microsoft.com/office/powerpoint/2010/main" val="18132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332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4377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8185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961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6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316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6516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073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183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894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3976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540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1673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679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158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219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7771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Start in your </a:t>
            </a:r>
            <a:r>
              <a:rPr lang="en-US" dirty="0" err="1"/>
              <a:t>untrimmed_fastq</a:t>
            </a:r>
            <a:r>
              <a:rPr lang="en-US" dirty="0"/>
              <a:t> directory. type cat SRR098026.fastq. </a:t>
            </a:r>
          </a:p>
          <a:p>
            <a:pPr marL="0" marR="0" lvl="0" indent="0" defTabSz="457200" eaLnBrk="1" fontAlgn="auto" latinLnBrk="0" hangingPunct="1">
              <a:lnSpc>
                <a:spcPct val="117999"/>
              </a:lnSpc>
              <a:spcBef>
                <a:spcPts val="0"/>
              </a:spcBef>
              <a:spcAft>
                <a:spcPts val="0"/>
              </a:spcAft>
              <a:buClrTx/>
              <a:buSzTx/>
              <a:buFontTx/>
              <a:buNone/>
              <a:tabLst/>
              <a:defRPr/>
            </a:pPr>
            <a:r>
              <a:rPr lang="en-US" dirty="0"/>
              <a:t>solution: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fastq</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(may be different on different computers)</a:t>
            </a:r>
          </a:p>
        </p:txBody>
      </p:sp>
    </p:spTree>
    <p:extLst>
      <p:ext uri="{BB962C8B-B14F-4D97-AF65-F5344CB8AC3E}">
        <p14:creationId xmlns:p14="http://schemas.microsoft.com/office/powerpoint/2010/main" val="295330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051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2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Navigate back to the </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 directory:</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shell_datal</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less SRR097977.fastq. Then type /TTTTT. Type /return to see the next occurrence, or ?return to see previous</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q to quit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755734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head SRR097977.fastq. Then try tail. Then try head –n 4 SRR098026.fastq. Same for tail.</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4999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524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0658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91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6953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It’s always a good idea to save the original data, so making a backup copy is one way to ensure that the original stays as it is.</a:t>
            </a:r>
          </a:p>
          <a:p>
            <a:pPr marL="0" marR="0" lvl="0" indent="0" defTabSz="457200" eaLnBrk="1" fontAlgn="auto" latinLnBrk="0" hangingPunct="1">
              <a:lnSpc>
                <a:spcPct val="117999"/>
              </a:lnSpc>
              <a:spcBef>
                <a:spcPts val="0"/>
              </a:spcBef>
              <a:spcAft>
                <a:spcPts val="0"/>
              </a:spcAft>
              <a:buClrTx/>
              <a:buSzTx/>
              <a:buFontTx/>
              <a:buNone/>
              <a:tabLst/>
              <a:defRPr/>
            </a:pPr>
            <a:r>
              <a:rPr lang="en-US" dirty="0" err="1"/>
              <a:t>cp</a:t>
            </a:r>
            <a:r>
              <a:rPr lang="en-US" dirty="0"/>
              <a:t> SRR098026.fastq SRR098026-copy.fastq</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ls</a:t>
            </a:r>
          </a:p>
        </p:txBody>
      </p:sp>
    </p:spTree>
    <p:extLst>
      <p:ext uri="{BB962C8B-B14F-4D97-AF65-F5344CB8AC3E}">
        <p14:creationId xmlns:p14="http://schemas.microsoft.com/office/powerpoint/2010/main" val="1011171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341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3129847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2510078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662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mv SRR098026-copy.fastq backup</a:t>
            </a:r>
          </a:p>
          <a:p>
            <a:r>
              <a:rPr lang="en-US" dirty="0"/>
              <a:t>ls backup</a:t>
            </a:r>
          </a:p>
          <a:p>
            <a:r>
              <a:rPr lang="en-US" dirty="0"/>
              <a:t>cd backup</a:t>
            </a:r>
          </a:p>
          <a:p>
            <a:r>
              <a:rPr lang="en-US" dirty="0"/>
              <a:t>mv SRR098026-copy.fastq SRR098026-backup.fastq</a:t>
            </a:r>
          </a:p>
          <a:p>
            <a:r>
              <a:rPr lang="en-US" dirty="0"/>
              <a:t>ls</a:t>
            </a:r>
          </a:p>
          <a:p>
            <a:endParaRPr lang="en-US" dirty="0"/>
          </a:p>
        </p:txBody>
      </p:sp>
    </p:spTree>
    <p:extLst>
      <p:ext uri="{BB962C8B-B14F-4D97-AF65-F5344CB8AC3E}">
        <p14:creationId xmlns:p14="http://schemas.microsoft.com/office/powerpoint/2010/main" val="290834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55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329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we created the backup doesn’t mean it’s safe from modifications, unless we protect it. </a:t>
            </a:r>
          </a:p>
          <a:p>
            <a:r>
              <a:rPr lang="en-US" dirty="0"/>
              <a:t>Make sure you’re in the </a:t>
            </a:r>
            <a:r>
              <a:rPr lang="en-US" dirty="0" err="1"/>
              <a:t>untrimmed_fastq</a:t>
            </a:r>
            <a:r>
              <a:rPr lang="en-US" dirty="0"/>
              <a:t> directory.</a:t>
            </a:r>
          </a:p>
          <a:p>
            <a:r>
              <a:rPr lang="en-US" dirty="0"/>
              <a:t>ls –l</a:t>
            </a:r>
          </a:p>
          <a:p>
            <a:r>
              <a:rPr lang="en-US" dirty="0"/>
              <a:t>shows you permissions</a:t>
            </a:r>
          </a:p>
        </p:txBody>
      </p:sp>
    </p:spTree>
    <p:extLst>
      <p:ext uri="{BB962C8B-B14F-4D97-AF65-F5344CB8AC3E}">
        <p14:creationId xmlns:p14="http://schemas.microsoft.com/office/powerpoint/2010/main" val="3325142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chmod</a:t>
            </a:r>
            <a:r>
              <a:rPr lang="en-US" dirty="0"/>
              <a:t> –w SRR098026-backup.fastq</a:t>
            </a:r>
          </a:p>
          <a:p>
            <a:r>
              <a:rPr lang="en-US" dirty="0"/>
              <a:t>ls -l</a:t>
            </a:r>
          </a:p>
        </p:txBody>
      </p:sp>
    </p:spTree>
    <p:extLst>
      <p:ext uri="{BB962C8B-B14F-4D97-AF65-F5344CB8AC3E}">
        <p14:creationId xmlns:p14="http://schemas.microsoft.com/office/powerpoint/2010/main" val="3706568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119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t>
            </a:r>
            <a:r>
              <a:rPr lang="en-US" dirty="0" err="1"/>
              <a:t>rm</a:t>
            </a:r>
            <a:r>
              <a:rPr lang="en-US" dirty="0"/>
              <a:t> SRR098026-backup.fastq. Since we’ve write-protected it, the shell will ask us if it’s okay to override file permissions.</a:t>
            </a:r>
          </a:p>
          <a:p>
            <a:r>
              <a:rPr lang="en-US" dirty="0"/>
              <a:t>Now let’s recursively remove the directory ”backup. Move up to the directory above (using .. from the backup directory)</a:t>
            </a:r>
          </a:p>
          <a:p>
            <a:r>
              <a:rPr lang="en-US" dirty="0" err="1"/>
              <a:t>rm</a:t>
            </a:r>
            <a:r>
              <a:rPr lang="en-US" dirty="0"/>
              <a:t> -r backup</a:t>
            </a:r>
          </a:p>
          <a:p>
            <a:r>
              <a:rPr lang="en-US" dirty="0"/>
              <a:t>if we have write-protected this file, we’ll be asked if we want to remove the files in the directory</a:t>
            </a:r>
          </a:p>
        </p:txBody>
      </p:sp>
    </p:spTree>
    <p:extLst>
      <p:ext uri="{BB962C8B-B14F-4D97-AF65-F5344CB8AC3E}">
        <p14:creationId xmlns:p14="http://schemas.microsoft.com/office/powerpoint/2010/main" val="1132876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1152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9192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90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0336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458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a:t>
            </a:r>
            <a:r>
              <a:rPr lang="en-US" dirty="0" err="1"/>
              <a:t>README.txt</a:t>
            </a:r>
            <a:endParaRPr lang="en-US" dirty="0"/>
          </a:p>
          <a:p>
            <a:r>
              <a:rPr lang="en-US" dirty="0"/>
              <a:t>hit “</a:t>
            </a:r>
            <a:r>
              <a:rPr lang="en-US" dirty="0" err="1"/>
              <a:t>i</a:t>
            </a:r>
            <a:r>
              <a:rPr lang="en-US" dirty="0"/>
              <a:t>” </a:t>
            </a:r>
          </a:p>
          <a:p>
            <a:r>
              <a:rPr lang="en-US" dirty="0"/>
              <a:t>Type in some lines of text describing the files: what they contain, how many, location of backup files (if any). there’s not much to say about them right now, but in real life, we would update this readme file as we make edits. </a:t>
            </a:r>
          </a:p>
          <a:p>
            <a:r>
              <a:rPr lang="en-US" dirty="0"/>
              <a:t>When done, hit esc key, type :w, then :q</a:t>
            </a:r>
          </a:p>
        </p:txBody>
      </p:sp>
    </p:spTree>
    <p:extLst>
      <p:ext uri="{BB962C8B-B14F-4D97-AF65-F5344CB8AC3E}">
        <p14:creationId xmlns:p14="http://schemas.microsoft.com/office/powerpoint/2010/main" val="3072000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14814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298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479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908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599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~/Desktop/</a:t>
            </a:r>
            <a:r>
              <a:rPr lang="en-US" dirty="0" err="1"/>
              <a:t>commandline_genomics</a:t>
            </a:r>
            <a:r>
              <a:rPr lang="en-US" dirty="0"/>
              <a:t>-master/</a:t>
            </a:r>
            <a:r>
              <a:rPr lang="en-US" dirty="0" err="1"/>
              <a:t>shell_data</a:t>
            </a:r>
            <a:r>
              <a:rPr lang="en-US" dirty="0"/>
              <a:t>/</a:t>
            </a:r>
            <a:r>
              <a:rPr lang="en-US" dirty="0" err="1"/>
              <a:t>untrimmed_fastq</a:t>
            </a:r>
            <a:endParaRPr lang="en-US" dirty="0"/>
          </a:p>
          <a:p>
            <a:r>
              <a:rPr lang="en-US" dirty="0"/>
              <a:t>You’re going to get a BUNCH of stuff from the grep command, but it’s all just lines of nucleotide reads with Ns. We probably want the read identifier and perhaps the quality score or other information from all 4 lines of the </a:t>
            </a:r>
            <a:r>
              <a:rPr lang="en-US" dirty="0" err="1"/>
              <a:t>fastq</a:t>
            </a:r>
            <a:r>
              <a:rPr lang="en-US" dirty="0"/>
              <a:t> read</a:t>
            </a:r>
          </a:p>
          <a:p>
            <a:endParaRPr lang="en-US" dirty="0"/>
          </a:p>
        </p:txBody>
      </p:sp>
    </p:spTree>
    <p:extLst>
      <p:ext uri="{BB962C8B-B14F-4D97-AF65-F5344CB8AC3E}">
        <p14:creationId xmlns:p14="http://schemas.microsoft.com/office/powerpoint/2010/main" val="1097154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–B1 GNATNACCACTTCC SRR098026.fastq</a:t>
            </a:r>
          </a:p>
          <a:p>
            <a:r>
              <a:rPr lang="en-US" dirty="0"/>
              <a:t>grep –B1 AAGTT *.</a:t>
            </a:r>
            <a:r>
              <a:rPr lang="en-US" dirty="0" err="1"/>
              <a:t>fastq</a:t>
            </a:r>
            <a:endParaRPr lang="en-US" dirty="0"/>
          </a:p>
        </p:txBody>
      </p:sp>
    </p:spTree>
    <p:extLst>
      <p:ext uri="{BB962C8B-B14F-4D97-AF65-F5344CB8AC3E}">
        <p14:creationId xmlns:p14="http://schemas.microsoft.com/office/powerpoint/2010/main" val="35876951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00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05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confused about why we’re naming our output file with a .txt extension. After all, it will be holding FASTQ formatted data that we’re extracting from our FASTQ files. Won’t it also be a FASTQ file? The answer is, yes - it will be a FASTQ file and it would make sense to name it with a .</a:t>
            </a:r>
            <a:r>
              <a:rPr lang="en-US" dirty="0" err="1"/>
              <a:t>fastq</a:t>
            </a:r>
            <a:r>
              <a:rPr lang="en-US" dirty="0"/>
              <a:t> extension. However, using a .</a:t>
            </a:r>
            <a:r>
              <a:rPr lang="en-US" dirty="0" err="1"/>
              <a:t>fastq</a:t>
            </a:r>
            <a:r>
              <a:rPr lang="en-US" dirty="0"/>
              <a:t> extension will lead us to problems when we move to using wildcards later in this episode. We’ll point out where this becomes important. </a:t>
            </a:r>
          </a:p>
        </p:txBody>
      </p:sp>
    </p:spTree>
    <p:extLst>
      <p:ext uri="{BB962C8B-B14F-4D97-AF65-F5344CB8AC3E}">
        <p14:creationId xmlns:p14="http://schemas.microsoft.com/office/powerpoint/2010/main" val="2448609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280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60381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all the sequence lines with at least 3 consecutive Ns and write them to </a:t>
            </a:r>
            <a:r>
              <a:rPr lang="en-US" dirty="0" err="1"/>
              <a:t>bad_reads.txt</a:t>
            </a:r>
            <a:r>
              <a:rPr lang="en-US" dirty="0"/>
              <a:t> (overwrite)</a:t>
            </a:r>
          </a:p>
          <a:p>
            <a:r>
              <a:rPr lang="en-US" dirty="0"/>
              <a:t>grep NNN SRR098026.fastq &gt; </a:t>
            </a:r>
            <a:r>
              <a:rPr lang="en-US" dirty="0" err="1"/>
              <a:t>bad_reads.txt</a:t>
            </a:r>
            <a:endParaRPr lang="en-US" dirty="0"/>
          </a:p>
          <a:p>
            <a:r>
              <a:rPr lang="en-US" dirty="0" err="1"/>
              <a:t>wc</a:t>
            </a:r>
            <a:r>
              <a:rPr lang="en-US" dirty="0"/>
              <a:t> –l </a:t>
            </a:r>
            <a:r>
              <a:rPr lang="en-US" dirty="0" err="1"/>
              <a:t>bad_reads.txt</a:t>
            </a:r>
            <a:endParaRPr lang="en-US" dirty="0"/>
          </a:p>
          <a:p>
            <a:r>
              <a:rPr lang="en-US" dirty="0"/>
              <a:t>This is why we didn’t call </a:t>
            </a:r>
            <a:r>
              <a:rPr lang="en-US" dirty="0" err="1"/>
              <a:t>bad_reads</a:t>
            </a:r>
            <a:r>
              <a:rPr lang="en-US" dirty="0"/>
              <a:t> a </a:t>
            </a:r>
            <a:r>
              <a:rPr lang="en-US" dirty="0" err="1"/>
              <a:t>fastq</a:t>
            </a:r>
            <a:r>
              <a:rPr lang="en-US" dirty="0"/>
              <a:t> file, because it would have been included in the grep search</a:t>
            </a:r>
          </a:p>
          <a:p>
            <a:endParaRPr lang="en-US" dirty="0"/>
          </a:p>
        </p:txBody>
      </p:sp>
    </p:spTree>
    <p:extLst>
      <p:ext uri="{BB962C8B-B14F-4D97-AF65-F5344CB8AC3E}">
        <p14:creationId xmlns:p14="http://schemas.microsoft.com/office/powerpoint/2010/main" val="4044191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566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we sent our reads with 10 Ns or more to </a:t>
            </a:r>
            <a:r>
              <a:rPr lang="en-US" dirty="0" err="1"/>
              <a:t>bad_reads.txt</a:t>
            </a:r>
            <a:r>
              <a:rPr lang="en-US" dirty="0"/>
              <a:t>, then we did a </a:t>
            </a:r>
            <a:r>
              <a:rPr lang="en-US" dirty="0" err="1"/>
              <a:t>wc</a:t>
            </a:r>
            <a:r>
              <a:rPr lang="en-US" dirty="0"/>
              <a:t> –l on them. We don’t have to create the </a:t>
            </a:r>
            <a:r>
              <a:rPr lang="en-US" dirty="0" err="1"/>
              <a:t>bad_reads</a:t>
            </a:r>
            <a:r>
              <a:rPr lang="en-US" dirty="0"/>
              <a:t> file if all we want is the number of bad reads.</a:t>
            </a:r>
          </a:p>
        </p:txBody>
      </p:sp>
    </p:spTree>
    <p:extLst>
      <p:ext uri="{BB962C8B-B14F-4D97-AF65-F5344CB8AC3E}">
        <p14:creationId xmlns:p14="http://schemas.microsoft.com/office/powerpoint/2010/main" val="2332454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more data files for you to work with</a:t>
            </a:r>
          </a:p>
          <a:p>
            <a:r>
              <a:rPr lang="en-US" dirty="0"/>
              <a:t>go up to the </a:t>
            </a:r>
            <a:r>
              <a:rPr lang="en-US" dirty="0" err="1"/>
              <a:t>shell_data</a:t>
            </a:r>
            <a:r>
              <a:rPr lang="en-US" dirty="0"/>
              <a:t> directory, then into molecules:</a:t>
            </a:r>
          </a:p>
          <a:p>
            <a:r>
              <a:rPr lang="en-US" dirty="0"/>
              <a:t>cd ../molecules</a:t>
            </a:r>
          </a:p>
          <a:p>
            <a:r>
              <a:rPr lang="en-US" dirty="0"/>
              <a:t>Now execute the command on the screen</a:t>
            </a:r>
          </a:p>
        </p:txBody>
      </p:sp>
    </p:spTree>
    <p:extLst>
      <p:ext uri="{BB962C8B-B14F-4D97-AF65-F5344CB8AC3E}">
        <p14:creationId xmlns:p14="http://schemas.microsoft.com/office/powerpoint/2010/main" val="7094361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command (hit the up arrow on your keyboard), then add &gt; </a:t>
            </a:r>
            <a:r>
              <a:rPr lang="en-US" dirty="0" err="1"/>
              <a:t>lengths.txt</a:t>
            </a:r>
            <a:endParaRPr lang="en-US" dirty="0"/>
          </a:p>
        </p:txBody>
      </p:sp>
    </p:spTree>
    <p:extLst>
      <p:ext uri="{BB962C8B-B14F-4D97-AF65-F5344CB8AC3E}">
        <p14:creationId xmlns:p14="http://schemas.microsoft.com/office/powerpoint/2010/main" val="4017818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try these commands. Do just the first 2 first so you can see what sort did. then hit the up arrow and add the third pipe. Sort and </a:t>
            </a:r>
            <a:r>
              <a:rPr lang="en-US" dirty="0" err="1"/>
              <a:t>wc</a:t>
            </a:r>
            <a:r>
              <a:rPr lang="en-US" dirty="0"/>
              <a:t> are called “filters”. </a:t>
            </a:r>
          </a:p>
        </p:txBody>
      </p:sp>
    </p:spTree>
    <p:extLst>
      <p:ext uri="{BB962C8B-B14F-4D97-AF65-F5344CB8AC3E}">
        <p14:creationId xmlns:p14="http://schemas.microsoft.com/office/powerpoint/2010/main" val="32887168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508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76656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Molecules directory. </a:t>
            </a:r>
          </a:p>
        </p:txBody>
      </p:sp>
    </p:spTree>
    <p:extLst>
      <p:ext uri="{BB962C8B-B14F-4D97-AF65-F5344CB8AC3E}">
        <p14:creationId xmlns:p14="http://schemas.microsoft.com/office/powerpoint/2010/main" val="4169723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/data directory for this one</a:t>
            </a:r>
          </a:p>
        </p:txBody>
      </p:sp>
    </p:spTree>
    <p:extLst>
      <p:ext uri="{BB962C8B-B14F-4D97-AF65-F5344CB8AC3E}">
        <p14:creationId xmlns:p14="http://schemas.microsoft.com/office/powerpoint/2010/main" val="2340255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the /data directory for this one</a:t>
            </a:r>
          </a:p>
        </p:txBody>
      </p:sp>
    </p:spTree>
    <p:extLst>
      <p:ext uri="{BB962C8B-B14F-4D97-AF65-F5344CB8AC3E}">
        <p14:creationId xmlns:p14="http://schemas.microsoft.com/office/powerpoint/2010/main" val="3970441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80930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0542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 example in the shell to illustrate:</a:t>
            </a:r>
          </a:p>
          <a:p>
            <a:r>
              <a:rPr lang="en-US" dirty="0"/>
              <a:t>Sometimes you expand a variable and not have any whitespace after it. To do that, you need to put braces (curly brackets) around the variable name. Like so:</a:t>
            </a:r>
          </a:p>
          <a:p>
            <a:r>
              <a:rPr lang="en-US" dirty="0"/>
              <a:t>foo=</a:t>
            </a:r>
            <a:r>
              <a:rPr lang="en-US" dirty="0" err="1"/>
              <a:t>abc</a:t>
            </a:r>
            <a:endParaRPr lang="en-US" dirty="0"/>
          </a:p>
          <a:p>
            <a:r>
              <a:rPr lang="en-US" dirty="0"/>
              <a:t>echo foo is $foo</a:t>
            </a:r>
          </a:p>
          <a:p>
            <a:r>
              <a:rPr lang="en-US" dirty="0"/>
              <a:t>Now try echo foo is $</a:t>
            </a:r>
            <a:r>
              <a:rPr lang="en-US" dirty="0" err="1"/>
              <a:t>fooEFG</a:t>
            </a:r>
            <a:r>
              <a:rPr lang="en-US" dirty="0"/>
              <a:t> (it doesn’t work)</a:t>
            </a:r>
          </a:p>
          <a:p>
            <a:r>
              <a:rPr lang="en-US" dirty="0"/>
              <a:t>Instead try echo foo is ${foo}EFG</a:t>
            </a:r>
          </a:p>
        </p:txBody>
      </p:sp>
    </p:spTree>
    <p:extLst>
      <p:ext uri="{BB962C8B-B14F-4D97-AF65-F5344CB8AC3E}">
        <p14:creationId xmlns:p14="http://schemas.microsoft.com/office/powerpoint/2010/main" val="2555605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 in the shell! Go to the creatures directory:</a:t>
            </a:r>
          </a:p>
          <a:p>
            <a:r>
              <a:rPr lang="en-US" dirty="0"/>
              <a:t>cd ../creatures</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a:t>
            </a:r>
          </a:p>
          <a:p>
            <a:r>
              <a:rPr lang="en-US" sz="2200" dirty="0">
                <a:effectLst/>
                <a:latin typeface="Helvetica Neue"/>
                <a:ea typeface="Helvetica Neue"/>
                <a:cs typeface="Helvetica Neue"/>
                <a:sym typeface="Helvetica Neue"/>
              </a:rPr>
              <a:t>&gt; done</a:t>
            </a:r>
          </a:p>
          <a:p>
            <a:r>
              <a:rPr lang="en-US" dirty="0"/>
              <a:t>What did it do? Took the first 2 lines of each file, sent that to tail and took only the last line and printed out the list.</a:t>
            </a:r>
          </a:p>
          <a:p>
            <a:r>
              <a:rPr lang="en-US" dirty="0" err="1"/>
              <a:t>WhY</a:t>
            </a:r>
            <a:r>
              <a:rPr lang="en-US" dirty="0"/>
              <a:t>? because we only want the classification of each creature.</a:t>
            </a:r>
          </a:p>
        </p:txBody>
      </p:sp>
    </p:spTree>
    <p:extLst>
      <p:ext uri="{BB962C8B-B14F-4D97-AF65-F5344CB8AC3E}">
        <p14:creationId xmlns:p14="http://schemas.microsoft.com/office/powerpoint/2010/main" val="35189602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4122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6266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95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6062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exactly the same thing we did before, but write it to a file called </a:t>
            </a:r>
            <a:r>
              <a:rPr lang="en-US" dirty="0" err="1"/>
              <a:t>species.txt</a:t>
            </a:r>
            <a:r>
              <a:rPr lang="en-US" dirty="0"/>
              <a:t>:</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endParaRPr lang="en-US" dirty="0"/>
          </a:p>
          <a:p>
            <a:r>
              <a:rPr lang="en-US" dirty="0"/>
              <a:t>Make sure you’re in the /</a:t>
            </a:r>
            <a:r>
              <a:rPr lang="en-US" dirty="0" err="1"/>
              <a:t>shell_data</a:t>
            </a:r>
            <a:r>
              <a:rPr lang="en-US" dirty="0"/>
              <a:t>/creatures directory</a:t>
            </a:r>
          </a:p>
          <a:p>
            <a:r>
              <a:rPr lang="en-US" dirty="0"/>
              <a:t>We’re going to write it a little differently and create a different text file, so we can compare</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dat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creature-</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r>
              <a:rPr lang="en-US" dirty="0"/>
              <a:t>So: we used a wildcard for .</a:t>
            </a:r>
            <a:r>
              <a:rPr lang="en-US" dirty="0" err="1"/>
              <a:t>dat</a:t>
            </a:r>
            <a:r>
              <a:rPr lang="en-US" dirty="0"/>
              <a:t> filenames and curly brackets for the filename variable, which isn’t necessary, bit it’s not a bad practice</a:t>
            </a:r>
          </a:p>
        </p:txBody>
      </p:sp>
    </p:spTree>
    <p:extLst>
      <p:ext uri="{BB962C8B-B14F-4D97-AF65-F5344CB8AC3E}">
        <p14:creationId xmlns:p14="http://schemas.microsoft.com/office/powerpoint/2010/main" val="3441146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both to see how they look.</a:t>
            </a:r>
          </a:p>
          <a:p>
            <a:r>
              <a:rPr lang="en-US" dirty="0"/>
              <a:t>Go to molecules directory:</a:t>
            </a:r>
          </a:p>
          <a:p>
            <a:r>
              <a:rPr lang="en-US" dirty="0"/>
              <a:t>cd ../molecules</a:t>
            </a:r>
          </a:p>
          <a:p>
            <a:r>
              <a:rPr lang="en-US" dirty="0"/>
              <a:t>now run both loops</a:t>
            </a:r>
          </a:p>
        </p:txBody>
      </p:sp>
    </p:spTree>
    <p:extLst>
      <p:ext uri="{BB962C8B-B14F-4D97-AF65-F5344CB8AC3E}">
        <p14:creationId xmlns:p14="http://schemas.microsoft.com/office/powerpoint/2010/main" val="47732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41812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43344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95798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creatures directory:</a:t>
            </a:r>
          </a:p>
          <a:p>
            <a:r>
              <a:rPr lang="en-US" dirty="0"/>
              <a:t>cd ../creatures</a:t>
            </a:r>
          </a:p>
          <a:p>
            <a:endParaRPr lang="en-US" dirty="0"/>
          </a:p>
        </p:txBody>
      </p:sp>
    </p:spTree>
    <p:extLst>
      <p:ext uri="{BB962C8B-B14F-4D97-AF65-F5344CB8AC3E}">
        <p14:creationId xmlns:p14="http://schemas.microsoft.com/office/powerpoint/2010/main" val="1935624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Basename</a:t>
            </a:r>
            <a:r>
              <a:rPr lang="en-US" dirty="0"/>
              <a:t> requires us to use the filename, then specify the part we want to remove (the .txt in this case)</a:t>
            </a:r>
          </a:p>
        </p:txBody>
      </p:sp>
    </p:spTree>
    <p:extLst>
      <p:ext uri="{BB962C8B-B14F-4D97-AF65-F5344CB8AC3E}">
        <p14:creationId xmlns:p14="http://schemas.microsoft.com/office/powerpoint/2010/main" val="29268246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05826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4581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402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shaw2@northwestern.edu" TargetMode="External"/><Relationship Id="rId7" Type="http://schemas.openxmlformats.org/officeDocument/2006/relationships/hyperlink" Target="https://github.com/galterdatalab/commandline_genomi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nuitrcs/commandlineworkshop" TargetMode="External"/><Relationship Id="rId5" Type="http://schemas.openxmlformats.org/officeDocument/2006/relationships/hyperlink" Target="mailto:christina.maimone@northwestern.edu?subject=" TargetMode="External"/><Relationship Id="rId4" Type="http://schemas.openxmlformats.org/officeDocument/2006/relationships/hyperlink" Target="mailto:janna.nugent@northwester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hyperlink" Target="https://www.coursera.org/learn/genomic-tools"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hyperlink" Target="mailto:p-shaw2@northwestern.edu" TargetMode="External"/><Relationship Id="rId7" Type="http://schemas.openxmlformats.org/officeDocument/2006/relationships/hyperlink" Target="https://github.com/galterdatalab/commandline_genomics/" TargetMode="External"/><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hyperlink" Target="https://github.com/nuitrcs/commandlineworkshop" TargetMode="External"/><Relationship Id="rId5" Type="http://schemas.openxmlformats.org/officeDocument/2006/relationships/hyperlink" Target="mailto:christina.maimone@northwestern.edu?subject=" TargetMode="External"/><Relationship Id="rId4" Type="http://schemas.openxmlformats.org/officeDocument/2006/relationships/hyperlink" Target="mailto:janna.nugent@northwestern.ed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alterdatalab/commandline_genomic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2.tiff"/></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datacarpentry.org/shell-genomics/01-introduction/index.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75.tiff"/><Relationship Id="rId4" Type="http://schemas.openxmlformats.org/officeDocument/2006/relationships/image" Target="../media/image74.tiff"/></Relationships>
</file>

<file path=ppt/slides/_rels/slide8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sz="2800" dirty="0"/>
              <a:t>Pamela Shaw (Galter): </a:t>
            </a:r>
            <a:r>
              <a:rPr lang="en-US" sz="2800" dirty="0">
                <a:hlinkClick r:id="rId3"/>
              </a:rPr>
              <a:t>p-shaw2@northwestern.edu</a:t>
            </a:r>
            <a:endParaRPr lang="en-US" sz="2800" dirty="0"/>
          </a:p>
          <a:p>
            <a:endParaRPr lang="en-US" sz="2800" dirty="0"/>
          </a:p>
          <a:p>
            <a:r>
              <a:rPr lang="en-US" sz="2400" dirty="0"/>
              <a:t>Slides courtesy of:</a:t>
            </a:r>
          </a:p>
          <a:p>
            <a:r>
              <a:rPr sz="2400" dirty="0"/>
              <a:t>Janna Nugent: </a:t>
            </a:r>
            <a:r>
              <a:rPr sz="2400" dirty="0">
                <a:hlinkClick r:id="rId4"/>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5"/>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u="sng">
                <a:hlinkClick r:id="rId6"/>
              </a:defRPr>
            </a:lvl1pPr>
          </a:lstStyle>
          <a:p>
            <a:pPr>
              <a:defRPr u="none"/>
            </a:pPr>
            <a:endParaRPr sz="4000" u="sng" dirty="0">
              <a:hlinkClick r:id="rId6"/>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7"/>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Screen Shot 2017-09-05 at 10.50.05 AM.png"/>
          <p:cNvPicPr>
            <a:picLocks noGrp="1" noChangeAspect="1"/>
          </p:cNvPicPr>
          <p:nvPr>
            <p:ph type="pic" idx="13"/>
          </p:nvPr>
        </p:nvPicPr>
        <p:blipFill>
          <a:blip r:embed="rId3">
            <a:extLst/>
          </a:blip>
          <a:srcRect/>
          <a:stretch>
            <a:fillRect/>
          </a:stretch>
        </p:blipFill>
        <p:spPr>
          <a:xfrm>
            <a:off x="3514344" y="3115177"/>
            <a:ext cx="5975863" cy="3522960"/>
          </a:xfrm>
          <a:prstGeom prst="rect">
            <a:avLst/>
          </a:prstGeom>
        </p:spPr>
      </p:pic>
      <p:pic>
        <p:nvPicPr>
          <p:cNvPr id="3" name="Picture 2">
            <a:extLst>
              <a:ext uri="{FF2B5EF4-FFF2-40B4-BE49-F238E27FC236}">
                <a16:creationId xmlns:a16="http://schemas.microsoft.com/office/drawing/2014/main" id="{D52A1495-8B85-8046-BA64-12294E8CA3B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a:off x="0" y="0"/>
            <a:ext cx="7669824" cy="6392036"/>
          </a:xfrm>
          <a:prstGeom prst="rect">
            <a:avLst/>
          </a:prstGeom>
        </p:spPr>
      </p:pic>
      <p:pic>
        <p:nvPicPr>
          <p:cNvPr id="5" name="Picture 4">
            <a:extLst>
              <a:ext uri="{FF2B5EF4-FFF2-40B4-BE49-F238E27FC236}">
                <a16:creationId xmlns:a16="http://schemas.microsoft.com/office/drawing/2014/main" id="{19F238C2-3AAF-B84C-86EE-91500DD3B19E}"/>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rot="10800000">
            <a:off x="2953627" y="3361564"/>
            <a:ext cx="6893580" cy="57451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extLst>
      <p:ext uri="{BB962C8B-B14F-4D97-AF65-F5344CB8AC3E}">
        <p14:creationId xmlns:p14="http://schemas.microsoft.com/office/powerpoint/2010/main" val="167260666"/>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r>
              <a:rPr lang="en-US" dirty="0"/>
              <a:t>vi bad-reads-</a:t>
            </a:r>
            <a:r>
              <a:rPr lang="en-US" dirty="0" err="1"/>
              <a:t>scipt</a:t>
            </a:r>
            <a:r>
              <a:rPr dirty="0" err="1"/>
              <a:t>.</a:t>
            </a:r>
            <a:r>
              <a:rPr lang="en-US" dirty="0" err="1"/>
              <a:t>sh</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extLst>
      <p:ext uri="{BB962C8B-B14F-4D97-AF65-F5344CB8AC3E}">
        <p14:creationId xmlns:p14="http://schemas.microsoft.com/office/powerpoint/2010/main" val="682792449"/>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xfrm>
            <a:off x="952500" y="2603500"/>
            <a:ext cx="11099800" cy="3499588"/>
          </a:xfrm>
          <a:prstGeom prst="rect">
            <a:avLst/>
          </a:prstGeom>
        </p:spPr>
        <p:txBody>
          <a:bodyPr>
            <a:normAutofit fontScale="92500" lnSpcReduction="10000"/>
          </a:bodyPr>
          <a:lstStyle/>
          <a:p>
            <a:pPr marL="291465" indent="-291465" defTabSz="496570">
              <a:lnSpc>
                <a:spcPct val="120000"/>
              </a:lnSpc>
              <a:spcBef>
                <a:spcPts val="300"/>
              </a:spcBef>
              <a:defRPr sz="2380" b="1">
                <a:latin typeface="Helvetica"/>
                <a:ea typeface="Helvetica"/>
                <a:cs typeface="Helvetica"/>
                <a:sym typeface="Helvetica"/>
              </a:defRPr>
            </a:pPr>
            <a:r>
              <a:rPr dirty="0"/>
              <a:t>On command line: </a:t>
            </a:r>
            <a:r>
              <a:rPr lang="en-US" dirty="0"/>
              <a:t>vi bad-reads-</a:t>
            </a:r>
            <a:r>
              <a:rPr lang="en-US" dirty="0" err="1"/>
              <a:t>script</a:t>
            </a:r>
            <a:r>
              <a:rPr dirty="0" err="1"/>
              <a:t>.</a:t>
            </a:r>
            <a:r>
              <a:rPr lang="en-US" dirty="0" err="1"/>
              <a:t>sh</a:t>
            </a:r>
            <a:endParaRPr dirty="0"/>
          </a:p>
          <a:p>
            <a:pPr marL="291465" indent="-291465" defTabSz="496570">
              <a:lnSpc>
                <a:spcPct val="120000"/>
              </a:lnSpc>
              <a:spcBef>
                <a:spcPts val="300"/>
              </a:spcBef>
              <a:defRPr sz="2380" b="1">
                <a:latin typeface="Helvetica"/>
                <a:ea typeface="Helvetica"/>
                <a:cs typeface="Helvetica"/>
                <a:sym typeface="Helvetica"/>
              </a:defRPr>
            </a:pPr>
            <a:r>
              <a:rPr dirty="0"/>
              <a:t>You land in command mode </a:t>
            </a:r>
          </a:p>
          <a:p>
            <a:pPr marL="291465" indent="-291465" defTabSz="496570">
              <a:lnSpc>
                <a:spcPct val="120000"/>
              </a:lnSpc>
              <a:spcBef>
                <a:spcPts val="3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lnSpc>
                <a:spcPct val="120000"/>
              </a:lnSpc>
              <a:spcBef>
                <a:spcPts val="300"/>
              </a:spcBef>
              <a:defRPr sz="2380" b="1">
                <a:latin typeface="Helvetica"/>
                <a:ea typeface="Helvetica"/>
                <a:cs typeface="Helvetica"/>
                <a:sym typeface="Helvetica"/>
              </a:defRPr>
            </a:pPr>
            <a:r>
              <a:rPr dirty="0"/>
              <a:t>Navigate with arrow keys</a:t>
            </a:r>
          </a:p>
          <a:p>
            <a:pPr marL="291465" indent="-291465" defTabSz="496570">
              <a:lnSpc>
                <a:spcPct val="120000"/>
              </a:lnSpc>
              <a:spcBef>
                <a:spcPts val="300"/>
              </a:spcBef>
              <a:defRPr sz="2380" b="1">
                <a:latin typeface="Helvetica"/>
                <a:ea typeface="Helvetica"/>
                <a:cs typeface="Helvetica"/>
                <a:sym typeface="Helvetica"/>
              </a:defRPr>
            </a:pPr>
            <a:r>
              <a:rPr dirty="0"/>
              <a:t>To exit insert mode: “esc”</a:t>
            </a:r>
          </a:p>
          <a:p>
            <a:pPr marL="291465" indent="-291465" defTabSz="496570">
              <a:lnSpc>
                <a:spcPct val="120000"/>
              </a:lnSpc>
              <a:spcBef>
                <a:spcPts val="300"/>
              </a:spcBef>
              <a:defRPr sz="2380" b="1">
                <a:latin typeface="Helvetica"/>
                <a:ea typeface="Helvetica"/>
                <a:cs typeface="Helvetica"/>
                <a:sym typeface="Helvetica"/>
              </a:defRPr>
            </a:pPr>
            <a:r>
              <a:rPr dirty="0"/>
              <a:t>To save: “:w”</a:t>
            </a:r>
          </a:p>
          <a:p>
            <a:pPr marL="291465" indent="-291465" defTabSz="496570">
              <a:lnSpc>
                <a:spcPct val="120000"/>
              </a:lnSpc>
              <a:spcBef>
                <a:spcPts val="300"/>
              </a:spcBef>
              <a:defRPr sz="2380" b="1">
                <a:latin typeface="Helvetica"/>
                <a:ea typeface="Helvetica"/>
                <a:cs typeface="Helvetica"/>
                <a:sym typeface="Helvetica"/>
              </a:defRPr>
            </a:pPr>
            <a:r>
              <a:rPr dirty="0"/>
              <a:t>To exit: “:q”</a:t>
            </a:r>
          </a:p>
          <a:p>
            <a:pPr marL="291465" indent="-291465" defTabSz="496570">
              <a:lnSpc>
                <a:spcPct val="120000"/>
              </a:lnSpc>
              <a:spcBef>
                <a:spcPts val="300"/>
              </a:spcBef>
              <a:defRPr sz="2380" b="1">
                <a:latin typeface="Helvetica"/>
                <a:ea typeface="Helvetica"/>
                <a:cs typeface="Helvetica"/>
                <a:sym typeface="Helvetica"/>
              </a:defRPr>
            </a:pPr>
            <a:r>
              <a:rPr dirty="0"/>
              <a:t>To exit without saving: “q!”</a:t>
            </a:r>
          </a:p>
        </p:txBody>
      </p:sp>
      <p:sp>
        <p:nvSpPr>
          <p:cNvPr id="8" name="TextBox 7">
            <a:extLst>
              <a:ext uri="{FF2B5EF4-FFF2-40B4-BE49-F238E27FC236}">
                <a16:creationId xmlns:a16="http://schemas.microsoft.com/office/drawing/2014/main" id="{9A695AF9-4BF2-A140-B6F7-014690B23D68}"/>
              </a:ext>
            </a:extLst>
          </p:cNvPr>
          <p:cNvSpPr txBox="1"/>
          <p:nvPr/>
        </p:nvSpPr>
        <p:spPr>
          <a:xfrm>
            <a:off x="952500" y="6380087"/>
            <a:ext cx="11144076"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800" dirty="0" err="1"/>
              <a:t>Lets’s</a:t>
            </a:r>
            <a:r>
              <a:rPr lang="en-US" sz="2800" dirty="0"/>
              <a:t> start in the </a:t>
            </a:r>
            <a:r>
              <a:rPr lang="en-US" sz="2800" dirty="0" err="1"/>
              <a:t>shell_data</a:t>
            </a:r>
            <a:r>
              <a:rPr lang="en-US" sz="2800" dirty="0"/>
              <a:t>/</a:t>
            </a:r>
            <a:r>
              <a:rPr lang="en-US" sz="2800" dirty="0" err="1"/>
              <a:t>untrimmed_fastq</a:t>
            </a:r>
            <a:r>
              <a:rPr lang="en-US" sz="2800" dirty="0"/>
              <a:t> directory</a:t>
            </a:r>
          </a:p>
          <a:p>
            <a:pPr algn="l"/>
            <a:endParaRPr lang="en-US" sz="2800" dirty="0"/>
          </a:p>
          <a:p>
            <a:pPr algn="l"/>
            <a:r>
              <a:rPr lang="en-US" sz="2800" dirty="0">
                <a:latin typeface="Consolas" panose="020B0609020204030204" pitchFamily="49" charset="0"/>
                <a:cs typeface="Consolas" panose="020B0609020204030204" pitchFamily="49" charset="0"/>
              </a:rPr>
              <a:t>vi bad-reads-</a:t>
            </a:r>
            <a:r>
              <a:rPr lang="en-US" sz="2800" dirty="0" err="1">
                <a:latin typeface="Consolas" panose="020B0609020204030204" pitchFamily="49" charset="0"/>
                <a:cs typeface="Consolas" panose="020B0609020204030204" pitchFamily="49" charset="0"/>
              </a:rPr>
              <a:t>script.sh</a:t>
            </a:r>
            <a:endParaRPr lang="en-US" sz="2800" dirty="0">
              <a:latin typeface="Consolas" panose="020B0609020204030204" pitchFamily="49" charset="0"/>
              <a:cs typeface="Consolas" panose="020B0609020204030204" pitchFamily="49" charset="0"/>
            </a:endParaRPr>
          </a:p>
          <a:p>
            <a:pPr algn="l"/>
            <a:r>
              <a:rPr lang="en-US" sz="2800" dirty="0"/>
              <a:t>hit “</a:t>
            </a:r>
            <a:r>
              <a:rPr lang="en-US" sz="2800" dirty="0" err="1"/>
              <a:t>i</a:t>
            </a:r>
            <a:r>
              <a:rPr lang="en-US" sz="2800" dirty="0"/>
              <a:t>” </a:t>
            </a:r>
          </a:p>
          <a:p>
            <a:pPr algn="l"/>
            <a:r>
              <a:rPr lang="en-US" sz="2800" dirty="0"/>
              <a:t>Type</a:t>
            </a:r>
          </a:p>
          <a:p>
            <a:pPr algn="l"/>
            <a:r>
              <a:rPr lang="en-US" sz="2800" dirty="0">
                <a:latin typeface="Consolas" panose="020B0609020204030204" pitchFamily="49" charset="0"/>
                <a:cs typeface="Consolas" panose="020B0609020204030204" pitchFamily="49" charset="0"/>
              </a:rPr>
              <a:t>grep -B1 -A2 NNNNNNNNNN *.</a:t>
            </a:r>
            <a:r>
              <a:rPr lang="en-US" sz="2800" dirty="0" err="1">
                <a:latin typeface="Consolas" panose="020B0609020204030204" pitchFamily="49" charset="0"/>
                <a:cs typeface="Consolas" panose="020B0609020204030204" pitchFamily="49" charset="0"/>
              </a:rPr>
              <a:t>fastq</a:t>
            </a:r>
            <a:r>
              <a:rPr lang="en-US" sz="2800" dirty="0">
                <a:latin typeface="Consolas" panose="020B0609020204030204" pitchFamily="49" charset="0"/>
                <a:cs typeface="Consolas" panose="020B0609020204030204" pitchFamily="49" charset="0"/>
              </a:rPr>
              <a:t> &gt; </a:t>
            </a:r>
            <a:r>
              <a:rPr lang="en-US" sz="2800" dirty="0" err="1">
                <a:latin typeface="Consolas" panose="020B0609020204030204" pitchFamily="49" charset="0"/>
                <a:cs typeface="Consolas" panose="020B0609020204030204" pitchFamily="49" charset="0"/>
              </a:rPr>
              <a:t>scripted_bad_reads.txt</a:t>
            </a:r>
            <a:endParaRPr lang="en-US" sz="2800" dirty="0">
              <a:latin typeface="Consolas" panose="020B0609020204030204" pitchFamily="49" charset="0"/>
              <a:cs typeface="Consolas" panose="020B0609020204030204" pitchFamily="49" charset="0"/>
            </a:endParaRPr>
          </a:p>
          <a:p>
            <a:pPr algn="l"/>
            <a:r>
              <a:rPr lang="en-US" sz="2800" dirty="0"/>
              <a:t>When done, hit esc key, type :w, then q</a:t>
            </a:r>
          </a:p>
        </p:txBody>
      </p:sp>
    </p:spTree>
    <p:extLst>
      <p:ext uri="{BB962C8B-B14F-4D97-AF65-F5344CB8AC3E}">
        <p14:creationId xmlns:p14="http://schemas.microsoft.com/office/powerpoint/2010/main" val="2087230072"/>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noAutofit/>
          </a:bodyPr>
          <a:lstStyle/>
          <a:p>
            <a:r>
              <a:rPr lang="en-US" sz="6000" dirty="0"/>
              <a:t>Running the script in the shell</a:t>
            </a:r>
            <a:endParaRPr sz="6000" dirty="0"/>
          </a:p>
        </p:txBody>
      </p:sp>
      <p:sp>
        <p:nvSpPr>
          <p:cNvPr id="3" name="Text Placeholder 2">
            <a:extLst>
              <a:ext uri="{FF2B5EF4-FFF2-40B4-BE49-F238E27FC236}">
                <a16:creationId xmlns:a16="http://schemas.microsoft.com/office/drawing/2014/main" id="{98581C52-F6DA-714F-B5FB-F1887ABB0153}"/>
              </a:ext>
            </a:extLst>
          </p:cNvPr>
          <p:cNvSpPr>
            <a:spLocks noGrp="1"/>
          </p:cNvSpPr>
          <p:nvPr>
            <p:ph type="body" sz="half" idx="1"/>
          </p:nvPr>
        </p:nvSpPr>
        <p:spPr>
          <a:xfrm>
            <a:off x="952500" y="2603500"/>
            <a:ext cx="11099800" cy="6286499"/>
          </a:xfrm>
        </p:spPr>
        <p:txBody>
          <a:bodyPr anchor="t"/>
          <a:lstStyle/>
          <a:p>
            <a:r>
              <a:rPr lang="en-US" dirty="0"/>
              <a:t>Now we can run the script in the shell:</a:t>
            </a:r>
            <a:br>
              <a:rPr lang="en-US" dirty="0"/>
            </a:br>
            <a:br>
              <a:rPr lang="en-US" dirty="0"/>
            </a:br>
            <a:r>
              <a:rPr lang="en-US" dirty="0">
                <a:latin typeface="Consolas" panose="020B0609020204030204" pitchFamily="49" charset="0"/>
                <a:cs typeface="Consolas" panose="020B0609020204030204" pitchFamily="49" charset="0"/>
              </a:rPr>
              <a:t>bash bad-reads-</a:t>
            </a:r>
            <a:r>
              <a:rPr lang="en-US" dirty="0" err="1">
                <a:latin typeface="Consolas" panose="020B0609020204030204" pitchFamily="49" charset="0"/>
                <a:cs typeface="Consolas" panose="020B0609020204030204" pitchFamily="49" charset="0"/>
              </a:rPr>
              <a:t>script.sh</a:t>
            </a:r>
            <a:endParaRPr lang="en-US" dirty="0">
              <a:latin typeface="Consolas" panose="020B0609020204030204" pitchFamily="49" charset="0"/>
              <a:cs typeface="Consolas" panose="020B0609020204030204" pitchFamily="49" charset="0"/>
            </a:endParaRPr>
          </a:p>
          <a:p>
            <a:r>
              <a:rPr lang="en-US" dirty="0"/>
              <a:t>It looks like nothing happened, but type at the prompt</a:t>
            </a:r>
            <a:br>
              <a:rPr lang="en-US" dirty="0"/>
            </a:br>
            <a:r>
              <a:rPr lang="en-US" dirty="0">
                <a:latin typeface="Consolas" panose="020B0609020204030204" pitchFamily="49" charset="0"/>
                <a:cs typeface="Consolas" panose="020B0609020204030204" pitchFamily="49" charset="0"/>
              </a:rPr>
              <a:t>less </a:t>
            </a:r>
            <a:r>
              <a:rPr lang="en-US" dirty="0" err="1">
                <a:latin typeface="Consolas" panose="020B0609020204030204" pitchFamily="49" charset="0"/>
                <a:cs typeface="Consolas" panose="020B0609020204030204" pitchFamily="49" charset="0"/>
              </a:rPr>
              <a:t>scripted_bad_reads.txt</a:t>
            </a:r>
            <a:r>
              <a:rPr lang="en-US" dirty="0"/>
              <a:t> </a:t>
            </a:r>
            <a:br>
              <a:rPr lang="en-US" dirty="0"/>
            </a:br>
            <a:r>
              <a:rPr lang="en-US" dirty="0"/>
              <a:t>and you’ll see the output</a:t>
            </a:r>
          </a:p>
        </p:txBody>
      </p:sp>
      <p:pic>
        <p:nvPicPr>
          <p:cNvPr id="4" name="Picture 3">
            <a:extLst>
              <a:ext uri="{FF2B5EF4-FFF2-40B4-BE49-F238E27FC236}">
                <a16:creationId xmlns:a16="http://schemas.microsoft.com/office/drawing/2014/main" id="{9D201D2D-E3ED-114F-A20F-64218AB777B0}"/>
              </a:ext>
            </a:extLst>
          </p:cNvPr>
          <p:cNvPicPr>
            <a:picLocks noChangeAspect="1"/>
          </p:cNvPicPr>
          <p:nvPr/>
        </p:nvPicPr>
        <p:blipFill>
          <a:blip r:embed="rId3"/>
          <a:stretch>
            <a:fillRect/>
          </a:stretch>
        </p:blipFill>
        <p:spPr>
          <a:xfrm>
            <a:off x="1022636" y="6024376"/>
            <a:ext cx="11029664" cy="2865623"/>
          </a:xfrm>
          <a:prstGeom prst="rect">
            <a:avLst/>
          </a:prstGeom>
        </p:spPr>
      </p:pic>
    </p:spTree>
    <p:extLst>
      <p:ext uri="{BB962C8B-B14F-4D97-AF65-F5344CB8AC3E}">
        <p14:creationId xmlns:p14="http://schemas.microsoft.com/office/powerpoint/2010/main" val="3401634489"/>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Making the script into a program</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Running a script from bash is great, but you will want your scripts to run on their own. For this you need to change the permissions, as we mentioned earlier.</a:t>
            </a:r>
          </a:p>
        </p:txBody>
      </p:sp>
      <p:sp>
        <p:nvSpPr>
          <p:cNvPr id="7" name="TextBox 6">
            <a:extLst>
              <a:ext uri="{FF2B5EF4-FFF2-40B4-BE49-F238E27FC236}">
                <a16:creationId xmlns:a16="http://schemas.microsoft.com/office/drawing/2014/main" id="{03882062-D1FE-874B-87CC-E02597FEB8F0}"/>
              </a:ext>
            </a:extLst>
          </p:cNvPr>
          <p:cNvSpPr txBox="1"/>
          <p:nvPr/>
        </p:nvSpPr>
        <p:spPr>
          <a:xfrm>
            <a:off x="952501" y="4690862"/>
            <a:ext cx="1109979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rPr>
              <a:t>ls –l bad-reads-</a:t>
            </a:r>
            <a:r>
              <a:rPr kumimoji="0" lang="en-US" sz="3600" b="0" i="0" u="none" strike="noStrike" cap="none" spc="0" normalizeH="0" baseline="0" dirty="0" err="1">
                <a:ln>
                  <a:noFill/>
                </a:ln>
                <a:solidFill>
                  <a:srgbClr val="000000"/>
                </a:solidFill>
                <a:effectLst/>
                <a:uFillTx/>
                <a:latin typeface="Consolas" panose="020B0609020204030204" pitchFamily="49" charset="0"/>
                <a:cs typeface="Consolas" panose="020B0609020204030204" pitchFamily="49" charset="0"/>
                <a:sym typeface="Helvetica Light"/>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lang="en-US" dirty="0" err="1">
                <a:latin typeface="Consolas" panose="020B0609020204030204" pitchFamily="49" charset="0"/>
                <a:cs typeface="Consolas" panose="020B0609020204030204" pitchFamily="49" charset="0"/>
              </a:rPr>
              <a:t>chmod</a:t>
            </a:r>
            <a:r>
              <a:rPr lang="en-US" dirty="0">
                <a:latin typeface="Consolas" panose="020B0609020204030204" pitchFamily="49" charset="0"/>
                <a:cs typeface="Consolas" panose="020B0609020204030204" pitchFamily="49" charset="0"/>
              </a:rPr>
              <a:t> +x 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
        <p:nvSpPr>
          <p:cNvPr id="8" name="TextBox 7">
            <a:extLst>
              <a:ext uri="{FF2B5EF4-FFF2-40B4-BE49-F238E27FC236}">
                <a16:creationId xmlns:a16="http://schemas.microsoft.com/office/drawing/2014/main" id="{1A016F48-9533-AD4F-85E4-E4DB3D274FCB}"/>
              </a:ext>
            </a:extLst>
          </p:cNvPr>
          <p:cNvSpPr txBox="1"/>
          <p:nvPr/>
        </p:nvSpPr>
        <p:spPr>
          <a:xfrm>
            <a:off x="952500" y="6383810"/>
            <a:ext cx="110998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The +x makes your program executable. Now you can run it without typing “bash”</a:t>
            </a:r>
          </a:p>
        </p:txBody>
      </p:sp>
      <p:sp>
        <p:nvSpPr>
          <p:cNvPr id="9" name="TextBox 8">
            <a:extLst>
              <a:ext uri="{FF2B5EF4-FFF2-40B4-BE49-F238E27FC236}">
                <a16:creationId xmlns:a16="http://schemas.microsoft.com/office/drawing/2014/main" id="{80C5D62B-D0D0-EB47-AC0A-A1D9AE592356}"/>
              </a:ext>
            </a:extLst>
          </p:cNvPr>
          <p:cNvSpPr txBox="1"/>
          <p:nvPr/>
        </p:nvSpPr>
        <p:spPr>
          <a:xfrm>
            <a:off x="952500" y="7988812"/>
            <a:ext cx="110997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dirty="0">
                <a:latin typeface="Consolas" panose="020B0609020204030204" pitchFamily="49" charset="0"/>
                <a:cs typeface="Consolas" panose="020B0609020204030204" pitchFamily="49" charset="0"/>
              </a:rPr>
              <a:t>./bad-reads-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Tree>
    <p:extLst>
      <p:ext uri="{BB962C8B-B14F-4D97-AF65-F5344CB8AC3E}">
        <p14:creationId xmlns:p14="http://schemas.microsoft.com/office/powerpoint/2010/main" val="407086722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4657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a file of their choosing, we can use variables in our shell scripts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variables </a:t>
            </a:r>
            <a:r>
              <a:rPr lang="en-US" sz="3200" b="1" dirty="0"/>
              <a:t>“$1”</a:t>
            </a:r>
            <a:r>
              <a:rPr lang="en-US" sz="3200" dirty="0"/>
              <a:t>, </a:t>
            </a:r>
            <a:r>
              <a:rPr lang="en-US" sz="3200" b="1" dirty="0"/>
              <a:t>“$2”</a:t>
            </a:r>
            <a:r>
              <a:rPr lang="en-US" sz="3200" dirty="0"/>
              <a:t>, </a:t>
            </a:r>
            <a:r>
              <a:rPr lang="en-US" sz="3200" b="1" dirty="0"/>
              <a:t>“$3”</a:t>
            </a:r>
            <a:r>
              <a:rPr lang="en-US" sz="3200" dirty="0"/>
              <a:t>, </a:t>
            </a:r>
            <a:r>
              <a:rPr lang="en-US" sz="3200" dirty="0" err="1"/>
              <a:t>etc</a:t>
            </a:r>
            <a:r>
              <a:rPr lang="en-US" sz="3200" dirty="0"/>
              <a:t> for any data we want the user to input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quotes around the variables, in case there are spaces in filenames or the user’s entry</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select the middle lines from a file in the molecules directory</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7738710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more than one file, we will need to use a variable that stands for </a:t>
            </a:r>
            <a:r>
              <a:rPr kumimoji="0" lang="en-US" sz="3600" b="0" i="1" u="none" strike="noStrike" cap="none" spc="0" normalizeH="0" baseline="0" dirty="0">
                <a:ln>
                  <a:noFill/>
                </a:ln>
                <a:solidFill>
                  <a:srgbClr val="000000"/>
                </a:solidFill>
                <a:effectLst/>
                <a:uFillTx/>
                <a:latin typeface="+mn-lt"/>
                <a:ea typeface="+mn-ea"/>
                <a:cs typeface="+mn-cs"/>
                <a:sym typeface="Helvetica Light"/>
              </a:rPr>
              <a:t>any</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the variable </a:t>
            </a:r>
            <a:r>
              <a:rPr lang="en-US" sz="3200" b="1" dirty="0"/>
              <a:t>“$@” </a:t>
            </a:r>
            <a:r>
              <a:rPr lang="en-US" sz="3200" dirty="0"/>
              <a:t>to stand for any file that matches the user’s criteria for any data we want the user to supply </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sort files by their length</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98429120"/>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Screen Shot 2017-09-07 at 12.05.46 AM.png"/>
          <p:cNvPicPr>
            <a:picLocks noChangeAspect="1"/>
          </p:cNvPicPr>
          <p:nvPr/>
        </p:nvPicPr>
        <p:blipFill>
          <a:blip r:embed="rId3">
            <a:extLst/>
          </a:blip>
          <a:stretch>
            <a:fillRect/>
          </a:stretch>
        </p:blipFill>
        <p:spPr>
          <a:xfrm>
            <a:off x="637841" y="289838"/>
            <a:ext cx="11729118" cy="7441351"/>
          </a:xfrm>
          <a:prstGeom prst="rect">
            <a:avLst/>
          </a:prstGeom>
          <a:ln w="12700">
            <a:miter lim="400000"/>
          </a:ln>
        </p:spPr>
      </p:pic>
      <p:sp>
        <p:nvSpPr>
          <p:cNvPr id="356" name="Shape 356"/>
          <p:cNvSpPr/>
          <p:nvPr/>
        </p:nvSpPr>
        <p:spPr>
          <a:xfrm>
            <a:off x="152754" y="6377644"/>
            <a:ext cx="801152" cy="478394"/>
          </a:xfrm>
          <a:prstGeom prst="rightArrow">
            <a:avLst>
              <a:gd name="adj1" fmla="val 32000"/>
              <a:gd name="adj2" fmla="val 107179"/>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1"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creen Shot 2017-09-07 at 12.12.21 AM.png"/>
          <p:cNvPicPr>
            <a:picLocks noChangeAspect="1"/>
          </p:cNvPicPr>
          <p:nvPr/>
        </p:nvPicPr>
        <p:blipFill>
          <a:blip r:embed="rId3">
            <a:extLst/>
          </a:blip>
          <a:stretch>
            <a:fillRect/>
          </a:stretch>
        </p:blipFill>
        <p:spPr>
          <a:xfrm>
            <a:off x="373792" y="2535209"/>
            <a:ext cx="12257216" cy="4683182"/>
          </a:xfrm>
          <a:prstGeom prst="rect">
            <a:avLst/>
          </a:prstGeom>
          <a:ln w="12700">
            <a:miter lim="400000"/>
          </a:ln>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awk</a:t>
            </a:r>
            <a:endParaRPr lang="en-US" dirty="0"/>
          </a:p>
        </p:txBody>
      </p:sp>
      <p:sp>
        <p:nvSpPr>
          <p:cNvPr id="3" name="Rectangle 2">
            <a:extLst>
              <a:ext uri="{FF2B5EF4-FFF2-40B4-BE49-F238E27FC236}">
                <a16:creationId xmlns:a16="http://schemas.microsoft.com/office/drawing/2014/main" id="{AD116B3E-39FB-8941-89E4-CEF5E57DEEFC}"/>
              </a:ext>
            </a:extLst>
          </p:cNvPr>
          <p:cNvSpPr/>
          <p:nvPr/>
        </p:nvSpPr>
        <p:spPr>
          <a:xfrm>
            <a:off x="952500" y="2365445"/>
            <a:ext cx="11099800" cy="6740307"/>
          </a:xfrm>
          <a:prstGeom prst="rect">
            <a:avLst/>
          </a:prstGeom>
        </p:spPr>
        <p:txBody>
          <a:bodyPr wrap="square">
            <a:spAutoFit/>
          </a:bodyPr>
          <a:lstStyle/>
          <a:p>
            <a:pPr algn="l"/>
            <a:r>
              <a:rPr lang="en-US" b="1" dirty="0" err="1">
                <a:solidFill>
                  <a:srgbClr val="6A6A6A"/>
                </a:solidFill>
                <a:latin typeface="Roboto"/>
              </a:rPr>
              <a:t>Awk</a:t>
            </a:r>
            <a:r>
              <a:rPr lang="en-US" dirty="0">
                <a:solidFill>
                  <a:srgbClr val="545454"/>
                </a:solidFill>
                <a:latin typeface="Roboto"/>
              </a:rPr>
              <a:t> is a scripting language used for manipulating data and generating reports.</a:t>
            </a:r>
          </a:p>
          <a:p>
            <a:pPr algn="l"/>
            <a:endParaRPr lang="en-US" dirty="0">
              <a:solidFill>
                <a:srgbClr val="545454"/>
              </a:solidFill>
              <a:latin typeface="Roboto"/>
            </a:endParaRPr>
          </a:p>
          <a:p>
            <a:pPr algn="l"/>
            <a:r>
              <a:rPr lang="en-US" dirty="0"/>
              <a:t>The </a:t>
            </a:r>
            <a:r>
              <a:rPr lang="en-US" b="1" dirty="0" err="1"/>
              <a:t>awk</a:t>
            </a:r>
            <a:r>
              <a:rPr lang="en-US" dirty="0"/>
              <a:t> command is a powerful method for processing or analyzing text files — in particular, data files that are organized by lines (rows) and columns.</a:t>
            </a:r>
            <a:endParaRPr lang="en-US" dirty="0">
              <a:solidFill>
                <a:srgbClr val="545454"/>
              </a:solidFill>
              <a:latin typeface="Roboto"/>
            </a:endParaRPr>
          </a:p>
          <a:p>
            <a:pPr algn="l"/>
            <a:endParaRPr lang="en-US" dirty="0">
              <a:solidFill>
                <a:srgbClr val="545454"/>
              </a:solidFill>
              <a:latin typeface="Roboto"/>
            </a:endParaRPr>
          </a:p>
          <a:p>
            <a:pPr algn="l"/>
            <a:r>
              <a:rPr lang="en-US" dirty="0">
                <a:solidFill>
                  <a:srgbClr val="545454"/>
                </a:solidFill>
                <a:latin typeface="Roboto"/>
              </a:rPr>
              <a:t>The </a:t>
            </a:r>
            <a:r>
              <a:rPr lang="en-US" b="1" dirty="0" err="1">
                <a:solidFill>
                  <a:srgbClr val="6A6A6A"/>
                </a:solidFill>
                <a:latin typeface="Roboto"/>
              </a:rPr>
              <a:t>awk</a:t>
            </a:r>
            <a:r>
              <a:rPr lang="en-US" dirty="0">
                <a:solidFill>
                  <a:srgbClr val="545454"/>
                </a:solidFill>
                <a:latin typeface="Roboto"/>
              </a:rPr>
              <a:t> command programming language requires no compiling, and allows the user to use variables, numeric functions, string functions, and logical operators.</a:t>
            </a:r>
            <a:endParaRPr lang="en-US" dirty="0"/>
          </a:p>
        </p:txBody>
      </p:sp>
    </p:spTree>
    <p:extLst>
      <p:ext uri="{BB962C8B-B14F-4D97-AF65-F5344CB8AC3E}">
        <p14:creationId xmlns:p14="http://schemas.microsoft.com/office/powerpoint/2010/main" val="83956477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 Shot 2017-09-05 at 11.26.18 AM.png"/>
          <p:cNvPicPr>
            <a:picLocks noGrp="1" noChangeAspect="1"/>
          </p:cNvPicPr>
          <p:nvPr>
            <p:ph type="pic" idx="13"/>
          </p:nvPr>
        </p:nvPicPr>
        <p:blipFill>
          <a:blip r:embed="rId3">
            <a:extLst/>
          </a:blip>
          <a:srcRect/>
          <a:stretch>
            <a:fillRect/>
          </a:stretch>
        </p:blipFill>
        <p:spPr>
          <a:xfrm>
            <a:off x="7263010" y="387208"/>
            <a:ext cx="4244419" cy="4009344"/>
          </a:xfrm>
          <a:prstGeom prst="rect">
            <a:avLst/>
          </a:prstGeom>
        </p:spPr>
      </p:pic>
      <p:sp>
        <p:nvSpPr>
          <p:cNvPr id="157" name="Shape 157"/>
          <p:cNvSpPr>
            <a:spLocks noGrp="1"/>
          </p:cNvSpPr>
          <p:nvPr>
            <p:ph type="title"/>
          </p:nvPr>
        </p:nvSpPr>
        <p:spPr>
          <a:prstGeom prst="rect">
            <a:avLst/>
          </a:prstGeom>
        </p:spPr>
        <p:txBody>
          <a:bodyPr/>
          <a:lstStyle/>
          <a:p>
            <a:r>
              <a:t>“Root”</a:t>
            </a:r>
          </a:p>
        </p:txBody>
      </p:sp>
      <p:sp>
        <p:nvSpPr>
          <p:cNvPr id="158" name="Shape 158"/>
          <p:cNvSpPr>
            <a:spLocks noGrp="1"/>
          </p:cNvSpPr>
          <p:nvPr>
            <p:ph type="body" sz="quarter" idx="1"/>
          </p:nvPr>
        </p:nvSpPr>
        <p:spPr>
          <a:prstGeom prst="rect">
            <a:avLst/>
          </a:prstGeom>
        </p:spPr>
        <p:txBody>
          <a:bodyPr/>
          <a:lstStyle/>
          <a:p>
            <a:r>
              <a:t>a location: the base of the filesystem tree</a:t>
            </a:r>
          </a:p>
          <a:p>
            <a:r>
              <a:t>/</a:t>
            </a:r>
          </a:p>
          <a:p>
            <a:endParaRPr/>
          </a:p>
          <a:p>
            <a:endParaRPr/>
          </a:p>
          <a:p>
            <a:r>
              <a:t>a user: the superuser</a:t>
            </a:r>
          </a:p>
        </p:txBody>
      </p:sp>
      <p:pic>
        <p:nvPicPr>
          <p:cNvPr id="159" name="Screen Shot 2017-09-05 at 11.27.28 AM.png"/>
          <p:cNvPicPr>
            <a:picLocks noChangeAspect="1"/>
          </p:cNvPicPr>
          <p:nvPr/>
        </p:nvPicPr>
        <p:blipFill>
          <a:blip r:embed="rId4">
            <a:extLst/>
          </a:blip>
          <a:stretch>
            <a:fillRect/>
          </a:stretch>
        </p:blipFill>
        <p:spPr>
          <a:xfrm>
            <a:off x="7969250" y="4627033"/>
            <a:ext cx="2832100" cy="5016501"/>
          </a:xfrm>
          <a:prstGeom prst="rect">
            <a:avLst/>
          </a:prstGeom>
          <a:ln w="12700">
            <a:miter lim="400000"/>
          </a:ln>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awk</a:t>
            </a:r>
            <a:endParaRPr lang="en-US" dirty="0"/>
          </a:p>
        </p:txBody>
      </p:sp>
      <p:sp>
        <p:nvSpPr>
          <p:cNvPr id="3" name="Rectangle 2">
            <a:extLst>
              <a:ext uri="{FF2B5EF4-FFF2-40B4-BE49-F238E27FC236}">
                <a16:creationId xmlns:a16="http://schemas.microsoft.com/office/drawing/2014/main" id="{E94257A2-5B9A-1D48-B662-449B8E88B831}"/>
              </a:ext>
            </a:extLst>
          </p:cNvPr>
          <p:cNvSpPr/>
          <p:nvPr/>
        </p:nvSpPr>
        <p:spPr>
          <a:xfrm>
            <a:off x="425303" y="2931962"/>
            <a:ext cx="11868298" cy="3970318"/>
          </a:xfrm>
          <a:prstGeom prst="rect">
            <a:avLst/>
          </a:prstGeom>
        </p:spPr>
        <p:txBody>
          <a:bodyPr wrap="square">
            <a:spAutoFit/>
          </a:bodyPr>
          <a:lstStyle/>
          <a:p>
            <a:pPr algn="l"/>
            <a:r>
              <a:rPr lang="en-US" dirty="0">
                <a:latin typeface="Consolas" panose="020B0609020204030204" pitchFamily="49" charset="0"/>
                <a:cs typeface="Consolas" panose="020B0609020204030204" pitchFamily="49" charset="0"/>
              </a:rPr>
              <a:t>cat SRR097977.fastq | </a:t>
            </a:r>
            <a:r>
              <a:rPr lang="en-US" dirty="0" err="1">
                <a:latin typeface="Consolas" panose="020B0609020204030204" pitchFamily="49" charset="0"/>
                <a:cs typeface="Consolas" panose="020B0609020204030204" pitchFamily="49" charset="0"/>
              </a:rPr>
              <a:t>awk</a:t>
            </a:r>
            <a:r>
              <a:rPr lang="en-US" dirty="0">
                <a:latin typeface="Consolas" panose="020B0609020204030204" pitchFamily="49" charset="0"/>
                <a:cs typeface="Consolas" panose="020B0609020204030204" pitchFamily="49" charset="0"/>
              </a:rPr>
              <a:t> '((NR-2)%4==0){read=$1;total++;count[read]++}END{for(read in count){if(!max||count[read]&gt;max) {max=count[read];</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=read};if(count[read]==1){unique++}};print </a:t>
            </a:r>
            <a:r>
              <a:rPr lang="en-US" dirty="0" err="1">
                <a:latin typeface="Consolas" panose="020B0609020204030204" pitchFamily="49" charset="0"/>
                <a:cs typeface="Consolas" panose="020B0609020204030204" pitchFamily="49" charset="0"/>
              </a:rPr>
              <a:t>total,unique,unique</a:t>
            </a:r>
            <a:r>
              <a:rPr lang="en-US" dirty="0">
                <a:latin typeface="Consolas" panose="020B0609020204030204" pitchFamily="49" charset="0"/>
                <a:cs typeface="Consolas" panose="020B0609020204030204" pitchFamily="49" charset="0"/>
              </a:rPr>
              <a:t>*100/</a:t>
            </a:r>
            <a:r>
              <a:rPr lang="en-US" dirty="0" err="1">
                <a:latin typeface="Consolas" panose="020B0609020204030204" pitchFamily="49" charset="0"/>
                <a:cs typeface="Consolas" panose="020B0609020204030204" pitchFamily="49" charset="0"/>
              </a:rPr>
              <a:t>total,maxRead,count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],count[</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]*100/total}'</a:t>
            </a:r>
          </a:p>
        </p:txBody>
      </p:sp>
    </p:spTree>
    <p:extLst>
      <p:ext uri="{BB962C8B-B14F-4D97-AF65-F5344CB8AC3E}">
        <p14:creationId xmlns:p14="http://schemas.microsoft.com/office/powerpoint/2010/main" val="413211796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85C-5B0A-1C49-B5FD-1BC3685CCC9C}"/>
              </a:ext>
            </a:extLst>
          </p:cNvPr>
          <p:cNvSpPr>
            <a:spLocks noGrp="1"/>
          </p:cNvSpPr>
          <p:nvPr>
            <p:ph type="title"/>
          </p:nvPr>
        </p:nvSpPr>
        <p:spPr/>
        <p:txBody>
          <a:bodyPr>
            <a:normAutofit fontScale="90000"/>
          </a:bodyPr>
          <a:lstStyle/>
          <a:p>
            <a:r>
              <a:rPr lang="en-US" sz="7200" dirty="0"/>
              <a:t>Want to learn (much) more?</a:t>
            </a:r>
          </a:p>
        </p:txBody>
      </p:sp>
      <p:sp>
        <p:nvSpPr>
          <p:cNvPr id="4" name="TextBox 3">
            <a:extLst>
              <a:ext uri="{FF2B5EF4-FFF2-40B4-BE49-F238E27FC236}">
                <a16:creationId xmlns:a16="http://schemas.microsoft.com/office/drawing/2014/main" id="{B715D19E-08B1-834C-B0B4-595ECEB34120}"/>
              </a:ext>
            </a:extLst>
          </p:cNvPr>
          <p:cNvSpPr txBox="1"/>
          <p:nvPr/>
        </p:nvSpPr>
        <p:spPr>
          <a:xfrm>
            <a:off x="1100280" y="2928105"/>
            <a:ext cx="10804240" cy="2395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a:buFont typeface="Arial" panose="020B0604020202020204" pitchFamily="34" charset="0"/>
              <a:buChar char="•"/>
            </a:pPr>
            <a:r>
              <a:rPr kumimoji="0" lang="en-US" sz="3600" b="0" i="0" u="none" strike="noStrike" cap="none" spc="0" normalizeH="0" baseline="0" dirty="0">
                <a:ln>
                  <a:noFill/>
                </a:ln>
                <a:solidFill>
                  <a:srgbClr val="000000"/>
                </a:solidFill>
                <a:effectLst/>
                <a:uFillTx/>
                <a:latin typeface="+mn-lt"/>
                <a:ea typeface="+mn-ea"/>
                <a:cs typeface="+mn-cs"/>
                <a:sym typeface="Helvetica Light"/>
              </a:rPr>
              <a:t>Command Line Tools for Genomic Data Science Coursera course</a:t>
            </a:r>
            <a:br>
              <a:rPr lang="en-US" dirty="0"/>
            </a:br>
            <a:r>
              <a:rPr lang="en-US" dirty="0">
                <a:hlinkClick r:id="rId3"/>
              </a:rPr>
              <a:t>https://www.coursera.org/learn/genomic-tools</a:t>
            </a:r>
            <a:endParaRPr lang="en-US" dirty="0"/>
          </a:p>
          <a:p>
            <a:pPr marL="1295400" lvl="2" indent="-609600" algn="l">
              <a:spcBef>
                <a:spcPts val="600"/>
              </a:spcBef>
              <a:buFont typeface="Arial" panose="020B0604020202020204" pitchFamily="34" charset="0"/>
              <a:buChar char="•"/>
            </a:pPr>
            <a:r>
              <a:rPr lang="en-US" dirty="0"/>
              <a:t>Free to take, offered frequently</a:t>
            </a:r>
          </a:p>
        </p:txBody>
      </p:sp>
    </p:spTree>
    <p:extLst>
      <p:ext uri="{BB962C8B-B14F-4D97-AF65-F5344CB8AC3E}">
        <p14:creationId xmlns:p14="http://schemas.microsoft.com/office/powerpoint/2010/main" val="152103500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sz="2800" dirty="0"/>
              <a:t>Pamela Shaw (Galter): </a:t>
            </a:r>
            <a:r>
              <a:rPr lang="en-US" sz="2800" dirty="0">
                <a:hlinkClick r:id="rId3"/>
              </a:rPr>
              <a:t>p-shaw2@northwestern.edu</a:t>
            </a:r>
            <a:endParaRPr lang="en-US" sz="2800" dirty="0"/>
          </a:p>
          <a:p>
            <a:endParaRPr lang="en-US" sz="2800" dirty="0"/>
          </a:p>
          <a:p>
            <a:r>
              <a:rPr lang="en-US" sz="2400" dirty="0"/>
              <a:t>Slides courtesy of:</a:t>
            </a:r>
          </a:p>
          <a:p>
            <a:r>
              <a:rPr sz="2400" dirty="0"/>
              <a:t>Janna Nugent: </a:t>
            </a:r>
            <a:r>
              <a:rPr sz="2400" dirty="0">
                <a:hlinkClick r:id="rId4"/>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5"/>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u="sng">
                <a:hlinkClick r:id="rId6"/>
              </a:defRPr>
            </a:lvl1pPr>
          </a:lstStyle>
          <a:p>
            <a:pPr>
              <a:defRPr u="none"/>
            </a:pPr>
            <a:endParaRPr sz="4000" u="sng" dirty="0">
              <a:hlinkClick r:id="rId6"/>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7"/>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491974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7-09-05 at 10.55.14 AM.png"/>
          <p:cNvPicPr>
            <a:picLocks noGrp="1" noChangeAspect="1"/>
          </p:cNvPicPr>
          <p:nvPr>
            <p:ph type="pic" idx="13"/>
          </p:nvPr>
        </p:nvPicPr>
        <p:blipFill>
          <a:blip r:embed="rId3">
            <a:extLst/>
          </a:blip>
          <a:srcRect/>
          <a:stretch>
            <a:fillRect/>
          </a:stretch>
        </p:blipFill>
        <p:spPr>
          <a:xfrm>
            <a:off x="2997017" y="2431422"/>
            <a:ext cx="7010766" cy="6570089"/>
          </a:xfrm>
          <a:prstGeom prst="rect">
            <a:avLst/>
          </a:prstGeom>
        </p:spPr>
      </p:pic>
      <p:sp>
        <p:nvSpPr>
          <p:cNvPr id="2" name="TextBox 1">
            <a:extLst>
              <a:ext uri="{FF2B5EF4-FFF2-40B4-BE49-F238E27FC236}">
                <a16:creationId xmlns:a16="http://schemas.microsoft.com/office/drawing/2014/main" id="{FE3E8F16-B402-A843-8818-50BE81EC36B5}"/>
              </a:ext>
            </a:extLst>
          </p:cNvPr>
          <p:cNvSpPr txBox="1"/>
          <p:nvPr/>
        </p:nvSpPr>
        <p:spPr>
          <a:xfrm>
            <a:off x="10645752" y="7421591"/>
            <a:ext cx="159601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pitchFamily="2" charset="0"/>
                <a:sym typeface="Helvetica Light"/>
              </a:rPr>
              <a:t>This is Nelle’s home directory</a:t>
            </a:r>
          </a:p>
        </p:txBody>
      </p:sp>
      <p:sp>
        <p:nvSpPr>
          <p:cNvPr id="3" name="Left Arrow 2">
            <a:extLst>
              <a:ext uri="{FF2B5EF4-FFF2-40B4-BE49-F238E27FC236}">
                <a16:creationId xmlns:a16="http://schemas.microsoft.com/office/drawing/2014/main" id="{13A2FCBB-C7B3-6F43-AA0E-08368F58A7FA}"/>
              </a:ext>
            </a:extLst>
          </p:cNvPr>
          <p:cNvSpPr/>
          <p:nvPr/>
        </p:nvSpPr>
        <p:spPr>
          <a:xfrm>
            <a:off x="9498563" y="8080310"/>
            <a:ext cx="1324947" cy="485192"/>
          </a:xfrm>
          <a:prstGeom prst="lef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AutoShape 6" descr="Home Directories">
            <a:extLst>
              <a:ext uri="{FF2B5EF4-FFF2-40B4-BE49-F238E27FC236}">
                <a16:creationId xmlns:a16="http://schemas.microsoft.com/office/drawing/2014/main" id="{26574B92-59F4-E44F-BF43-9763243135F0}"/>
              </a:ext>
            </a:extLst>
          </p:cNvPr>
          <p:cNvSpPr>
            <a:spLocks noChangeAspect="1" noChangeArrowheads="1"/>
          </p:cNvSpPr>
          <p:nvPr/>
        </p:nvSpPr>
        <p:spPr bwMode="auto">
          <a:xfrm>
            <a:off x="541176" y="4724400"/>
            <a:ext cx="6113624" cy="6113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4">
            <a:extLst>
              <a:ext uri="{FF2B5EF4-FFF2-40B4-BE49-F238E27FC236}">
                <a16:creationId xmlns:a16="http://schemas.microsoft.com/office/drawing/2014/main" id="{916A9F9E-D38D-7A4C-83C2-641492C8E6C2}"/>
              </a:ext>
            </a:extLst>
          </p:cNvPr>
          <p:cNvSpPr txBox="1">
            <a:spLocks/>
          </p:cNvSpPr>
          <p:nvPr/>
        </p:nvSpPr>
        <p:spPr>
          <a:xfrm>
            <a:off x="952500" y="444500"/>
            <a:ext cx="11099800" cy="1986922"/>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6000" dirty="0"/>
              <a:t>Root ≠ Home</a:t>
            </a:r>
          </a:p>
          <a:p>
            <a:pPr hangingPunct="1"/>
            <a:r>
              <a:rPr lang="en-US" sz="6000" dirty="0"/>
              <a:t>/			    ~</a:t>
            </a:r>
          </a:p>
          <a:p>
            <a:pPr hangingPunct="1"/>
            <a:endParaRPr lang="en-US"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2470727"/>
            <a:ext cx="11159836" cy="6807200"/>
          </a:xfrm>
          <a:prstGeom prst="rect">
            <a:avLst/>
          </a:prstGeom>
        </p:spPr>
      </p:pic>
    </p:spTree>
    <p:extLst>
      <p:ext uri="{BB962C8B-B14F-4D97-AF65-F5344CB8AC3E}">
        <p14:creationId xmlns:p14="http://schemas.microsoft.com/office/powerpoint/2010/main" val="33003907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Getting Started</a:t>
            </a:r>
          </a:p>
        </p:txBody>
      </p:sp>
      <p:sp>
        <p:nvSpPr>
          <p:cNvPr id="167" name="Shape 167"/>
          <p:cNvSpPr>
            <a:spLocks noGrp="1"/>
          </p:cNvSpPr>
          <p:nvPr>
            <p:ph type="body" idx="1"/>
          </p:nvPr>
        </p:nvSpPr>
        <p:spPr>
          <a:xfrm>
            <a:off x="952500" y="2609850"/>
            <a:ext cx="11099800" cy="4280048"/>
          </a:xfrm>
          <a:prstGeom prst="rect">
            <a:avLst/>
          </a:prstGeom>
        </p:spPr>
        <p:txBody>
          <a:bodyPr>
            <a:normAutofit/>
          </a:bodyPr>
          <a:lstStyle/>
          <a:p>
            <a:r>
              <a:rPr lang="en-US" dirty="0"/>
              <a:t>Launch your command line program</a:t>
            </a:r>
          </a:p>
          <a:p>
            <a:r>
              <a:rPr lang="en-US" dirty="0"/>
              <a:t>Type </a:t>
            </a:r>
            <a:r>
              <a:rPr lang="en-US" b="1" dirty="0" err="1"/>
              <a:t>pwd</a:t>
            </a:r>
            <a:r>
              <a:rPr lang="en-US" dirty="0"/>
              <a:t>, hit return</a:t>
            </a:r>
          </a:p>
        </p:txBody>
      </p:sp>
      <p:pic>
        <p:nvPicPr>
          <p:cNvPr id="2" name="Picture 1">
            <a:extLst>
              <a:ext uri="{FF2B5EF4-FFF2-40B4-BE49-F238E27FC236}">
                <a16:creationId xmlns:a16="http://schemas.microsoft.com/office/drawing/2014/main" id="{9BEA251C-55DC-9247-B04D-95BC69985B9C}"/>
              </a:ext>
            </a:extLst>
          </p:cNvPr>
          <p:cNvPicPr>
            <a:picLocks noChangeAspect="1"/>
          </p:cNvPicPr>
          <p:nvPr/>
        </p:nvPicPr>
        <p:blipFill>
          <a:blip r:embed="rId3"/>
          <a:stretch>
            <a:fillRect/>
          </a:stretch>
        </p:blipFill>
        <p:spPr>
          <a:xfrm>
            <a:off x="7485322" y="6129916"/>
            <a:ext cx="4975742" cy="3158361"/>
          </a:xfrm>
          <a:prstGeom prst="rect">
            <a:avLst/>
          </a:prstGeom>
        </p:spPr>
      </p:pic>
      <p:sp>
        <p:nvSpPr>
          <p:cNvPr id="3" name="TextBox 2">
            <a:extLst>
              <a:ext uri="{FF2B5EF4-FFF2-40B4-BE49-F238E27FC236}">
                <a16:creationId xmlns:a16="http://schemas.microsoft.com/office/drawing/2014/main" id="{D7CA8D3E-36BC-E844-8F20-BBE7F1DBFE64}"/>
              </a:ext>
            </a:extLst>
          </p:cNvPr>
          <p:cNvSpPr txBox="1"/>
          <p:nvPr/>
        </p:nvSpPr>
        <p:spPr>
          <a:xfrm>
            <a:off x="9370327" y="9238659"/>
            <a:ext cx="26000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http://</a:t>
            </a:r>
            <a:r>
              <a:rPr lang="en-US" sz="1000" dirty="0" err="1"/>
              <a:t>www.computerhh.co.uk</a:t>
            </a:r>
            <a:r>
              <a:rPr lang="en-US" sz="1000" dirty="0"/>
              <a:t>/</a:t>
            </a:r>
            <a:r>
              <a:rPr lang="en-US" sz="1000" dirty="0" err="1"/>
              <a:t>beginner.html</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AF14-8378-9D41-9E36-C7789395BF34}"/>
              </a:ext>
            </a:extLst>
          </p:cNvPr>
          <p:cNvSpPr>
            <a:spLocks noGrp="1"/>
          </p:cNvSpPr>
          <p:nvPr>
            <p:ph type="title"/>
          </p:nvPr>
        </p:nvSpPr>
        <p:spPr/>
        <p:txBody>
          <a:bodyPr>
            <a:normAutofit/>
          </a:bodyPr>
          <a:lstStyle/>
          <a:p>
            <a:r>
              <a:rPr lang="en-US" sz="5400" dirty="0"/>
              <a:t>Some commands</a:t>
            </a:r>
          </a:p>
        </p:txBody>
      </p:sp>
      <p:sp>
        <p:nvSpPr>
          <p:cNvPr id="3" name="Text Placeholder 2">
            <a:extLst>
              <a:ext uri="{FF2B5EF4-FFF2-40B4-BE49-F238E27FC236}">
                <a16:creationId xmlns:a16="http://schemas.microsoft.com/office/drawing/2014/main" id="{83FB11CE-3162-4848-9888-B7BB886C801B}"/>
              </a:ext>
            </a:extLst>
          </p:cNvPr>
          <p:cNvSpPr>
            <a:spLocks noGrp="1"/>
          </p:cNvSpPr>
          <p:nvPr>
            <p:ph type="body" idx="1"/>
          </p:nvPr>
        </p:nvSpPr>
        <p:spPr>
          <a:xfrm>
            <a:off x="952500" y="2901212"/>
            <a:ext cx="11099800" cy="6286500"/>
          </a:xfrm>
        </p:spPr>
        <p:txBody>
          <a:bodyPr>
            <a:normAutofit/>
          </a:bodyPr>
          <a:lstStyle/>
          <a:p>
            <a:pPr>
              <a:spcBef>
                <a:spcPts val="1200"/>
              </a:spcBef>
            </a:pPr>
            <a:r>
              <a:rPr lang="en-US" sz="3200" b="1" dirty="0" err="1"/>
              <a:t>pwd</a:t>
            </a:r>
            <a:r>
              <a:rPr lang="en-US" sz="3200" dirty="0"/>
              <a:t>  ”print working directory”</a:t>
            </a:r>
          </a:p>
          <a:p>
            <a:pPr>
              <a:spcBef>
                <a:spcPts val="1200"/>
              </a:spcBef>
            </a:pPr>
            <a:r>
              <a:rPr lang="en-US" sz="3200" b="1" dirty="0"/>
              <a:t>cd</a:t>
            </a:r>
            <a:r>
              <a:rPr lang="en-US" sz="3200" dirty="0"/>
              <a:t> &lt;</a:t>
            </a:r>
            <a:r>
              <a:rPr lang="en-US" sz="3200" b="1" dirty="0"/>
              <a:t>directory name&gt;</a:t>
            </a:r>
            <a:r>
              <a:rPr lang="en-US" sz="3200" dirty="0"/>
              <a:t> “change directory”</a:t>
            </a:r>
          </a:p>
          <a:p>
            <a:pPr lvl="1">
              <a:spcBef>
                <a:spcPts val="1200"/>
              </a:spcBef>
            </a:pPr>
            <a:r>
              <a:rPr lang="en-US" sz="2800" dirty="0"/>
              <a:t>typing </a:t>
            </a:r>
            <a:r>
              <a:rPr lang="en-US" sz="2800" b="1" dirty="0"/>
              <a:t>cd</a:t>
            </a:r>
            <a:r>
              <a:rPr lang="en-US" sz="2800" dirty="0"/>
              <a:t> with nothing after it will take you to your home directory ( ~ )</a:t>
            </a:r>
          </a:p>
          <a:p>
            <a:pPr>
              <a:spcBef>
                <a:spcPts val="1200"/>
              </a:spcBef>
            </a:pPr>
            <a:r>
              <a:rPr lang="en-US" sz="3200" b="1" dirty="0"/>
              <a:t>ls</a:t>
            </a:r>
            <a:r>
              <a:rPr lang="en-US" sz="3200" dirty="0"/>
              <a:t> “list directory contents”</a:t>
            </a:r>
          </a:p>
          <a:p>
            <a:pPr marL="444500" lvl="1" indent="0">
              <a:spcBef>
                <a:spcPts val="1200"/>
              </a:spcBef>
              <a:buNone/>
            </a:pPr>
            <a:r>
              <a:rPr lang="en-US" sz="2800" dirty="0"/>
              <a:t>Each of these commands accepts arguments, which are preceded by a - </a:t>
            </a:r>
            <a:endParaRPr lang="en-US" sz="3200" dirty="0"/>
          </a:p>
          <a:p>
            <a:pPr>
              <a:spcBef>
                <a:spcPts val="1200"/>
              </a:spcBef>
            </a:pPr>
            <a:r>
              <a:rPr lang="en-US" sz="3200" b="1" dirty="0"/>
              <a:t>man</a:t>
            </a:r>
            <a:r>
              <a:rPr lang="en-US" sz="3200" dirty="0"/>
              <a:t> &lt;</a:t>
            </a:r>
            <a:r>
              <a:rPr lang="en-US" sz="3200" b="1" dirty="0"/>
              <a:t>command&gt;</a:t>
            </a:r>
            <a:r>
              <a:rPr lang="en-US" sz="3200" dirty="0"/>
              <a:t> gives you the manual for a bash command</a:t>
            </a:r>
          </a:p>
          <a:p>
            <a:pPr lvl="1">
              <a:spcBef>
                <a:spcPts val="1200"/>
              </a:spcBef>
            </a:pPr>
            <a:r>
              <a:rPr lang="en-US" sz="2800" dirty="0"/>
              <a:t>Hit </a:t>
            </a:r>
            <a:r>
              <a:rPr lang="en-US" sz="2800" b="1" dirty="0"/>
              <a:t>space key</a:t>
            </a:r>
            <a:r>
              <a:rPr lang="en-US" sz="2800" dirty="0"/>
              <a:t> to move forward in the manual, </a:t>
            </a:r>
            <a:r>
              <a:rPr lang="en-US" sz="2800" b="1" dirty="0"/>
              <a:t>b</a:t>
            </a:r>
            <a:r>
              <a:rPr lang="en-US" sz="2800" dirty="0"/>
              <a:t> to move back, and </a:t>
            </a:r>
            <a:r>
              <a:rPr lang="en-US" sz="2800" b="1" dirty="0"/>
              <a:t>q</a:t>
            </a:r>
            <a:r>
              <a:rPr lang="en-US" sz="2800" dirty="0"/>
              <a:t> to exit the manual</a:t>
            </a:r>
          </a:p>
        </p:txBody>
      </p:sp>
    </p:spTree>
    <p:extLst>
      <p:ext uri="{BB962C8B-B14F-4D97-AF65-F5344CB8AC3E}">
        <p14:creationId xmlns:p14="http://schemas.microsoft.com/office/powerpoint/2010/main" val="2788086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F37BE-395B-734B-8B89-504CA10E3DF5}"/>
              </a:ext>
            </a:extLst>
          </p:cNvPr>
          <p:cNvPicPr>
            <a:picLocks noChangeAspect="1"/>
          </p:cNvPicPr>
          <p:nvPr/>
        </p:nvPicPr>
        <p:blipFill>
          <a:blip r:embed="rId3"/>
          <a:stretch>
            <a:fillRect/>
          </a:stretch>
        </p:blipFill>
        <p:spPr>
          <a:xfrm>
            <a:off x="426709" y="3281619"/>
            <a:ext cx="12172429" cy="2268575"/>
          </a:xfrm>
          <a:prstGeom prst="rect">
            <a:avLst/>
          </a:prstGeom>
        </p:spPr>
      </p:pic>
      <p:pic>
        <p:nvPicPr>
          <p:cNvPr id="2" name="Picture 1">
            <a:extLst>
              <a:ext uri="{FF2B5EF4-FFF2-40B4-BE49-F238E27FC236}">
                <a16:creationId xmlns:a16="http://schemas.microsoft.com/office/drawing/2014/main" id="{C2B849E8-FC13-8C47-840C-AFF5B541B76C}"/>
              </a:ext>
            </a:extLst>
          </p:cNvPr>
          <p:cNvPicPr>
            <a:picLocks noChangeAspect="1"/>
          </p:cNvPicPr>
          <p:nvPr/>
        </p:nvPicPr>
        <p:blipFill>
          <a:blip r:embed="rId4"/>
          <a:stretch>
            <a:fillRect/>
          </a:stretch>
        </p:blipFill>
        <p:spPr>
          <a:xfrm>
            <a:off x="0" y="0"/>
            <a:ext cx="13004800" cy="9753600"/>
          </a:xfrm>
          <a:prstGeom prst="rect">
            <a:avLst/>
          </a:prstGeom>
        </p:spPr>
      </p:pic>
    </p:spTree>
    <p:extLst>
      <p:ext uri="{BB962C8B-B14F-4D97-AF65-F5344CB8AC3E}">
        <p14:creationId xmlns:p14="http://schemas.microsoft.com/office/powerpoint/2010/main" val="15062793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D8A6-B71B-C449-BC3F-E029C1164388}"/>
              </a:ext>
            </a:extLst>
          </p:cNvPr>
          <p:cNvSpPr>
            <a:spLocks noGrp="1"/>
          </p:cNvSpPr>
          <p:nvPr>
            <p:ph type="title"/>
          </p:nvPr>
        </p:nvSpPr>
        <p:spPr/>
        <p:txBody>
          <a:bodyPr>
            <a:normAutofit/>
          </a:bodyPr>
          <a:lstStyle/>
          <a:p>
            <a:r>
              <a:rPr lang="en-US" sz="5400" dirty="0"/>
              <a:t>Tab completion</a:t>
            </a:r>
          </a:p>
        </p:txBody>
      </p:sp>
      <p:sp>
        <p:nvSpPr>
          <p:cNvPr id="3" name="Text Placeholder 2">
            <a:extLst>
              <a:ext uri="{FF2B5EF4-FFF2-40B4-BE49-F238E27FC236}">
                <a16:creationId xmlns:a16="http://schemas.microsoft.com/office/drawing/2014/main" id="{5905A56B-F86B-1E4E-9EA0-A7CE5318DA31}"/>
              </a:ext>
            </a:extLst>
          </p:cNvPr>
          <p:cNvSpPr>
            <a:spLocks noGrp="1"/>
          </p:cNvSpPr>
          <p:nvPr>
            <p:ph type="body" idx="1"/>
          </p:nvPr>
        </p:nvSpPr>
        <p:spPr/>
        <p:txBody>
          <a:bodyPr/>
          <a:lstStyle/>
          <a:p>
            <a:pPr marL="0" indent="0">
              <a:buNone/>
            </a:pPr>
            <a:r>
              <a:rPr lang="en-US" dirty="0"/>
              <a:t>Use the </a:t>
            </a:r>
            <a:r>
              <a:rPr lang="en-US" b="1" dirty="0"/>
              <a:t>tab</a:t>
            </a:r>
            <a:r>
              <a:rPr lang="en-US" dirty="0"/>
              <a:t> key to auto-complete a file or directory name, or even commands</a:t>
            </a:r>
          </a:p>
          <a:p>
            <a:pPr>
              <a:spcBef>
                <a:spcPts val="1200"/>
              </a:spcBef>
            </a:pPr>
            <a:r>
              <a:rPr lang="en-US" dirty="0"/>
              <a:t>Saves time</a:t>
            </a:r>
          </a:p>
          <a:p>
            <a:pPr>
              <a:spcBef>
                <a:spcPts val="1200"/>
              </a:spcBef>
            </a:pPr>
            <a:r>
              <a:rPr lang="en-US" dirty="0"/>
              <a:t>Avoids spelling or typing errors</a:t>
            </a:r>
          </a:p>
          <a:p>
            <a:pPr>
              <a:spcBef>
                <a:spcPts val="1200"/>
              </a:spcBef>
            </a:pPr>
            <a:r>
              <a:rPr lang="en-US" dirty="0"/>
              <a:t>But: Only auto-completes unique words</a:t>
            </a:r>
          </a:p>
          <a:p>
            <a:pPr lvl="1">
              <a:spcBef>
                <a:spcPts val="1200"/>
              </a:spcBef>
            </a:pPr>
            <a:r>
              <a:rPr lang="en-US" dirty="0"/>
              <a:t>For entries that have similar names, you can hit </a:t>
            </a:r>
            <a:r>
              <a:rPr lang="en-US" b="1" dirty="0"/>
              <a:t>tab</a:t>
            </a:r>
            <a:r>
              <a:rPr lang="en-US" dirty="0"/>
              <a:t> again</a:t>
            </a:r>
          </a:p>
          <a:p>
            <a:pPr marL="519113" lvl="1" indent="-457200">
              <a:spcBef>
                <a:spcPts val="1200"/>
              </a:spcBef>
            </a:pPr>
            <a:r>
              <a:rPr lang="en-US" dirty="0"/>
              <a:t>Works for program names, too</a:t>
            </a:r>
          </a:p>
        </p:txBody>
      </p:sp>
    </p:spTree>
    <p:extLst>
      <p:ext uri="{BB962C8B-B14F-4D97-AF65-F5344CB8AC3E}">
        <p14:creationId xmlns:p14="http://schemas.microsoft.com/office/powerpoint/2010/main" val="2695971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B0F63-D150-CF4D-A6B1-03F5241D6A9A}"/>
              </a:ext>
            </a:extLst>
          </p:cNvPr>
          <p:cNvPicPr>
            <a:picLocks noChangeAspect="1"/>
          </p:cNvPicPr>
          <p:nvPr/>
        </p:nvPicPr>
        <p:blipFill rotWithShape="1">
          <a:blip r:embed="rId3"/>
          <a:srcRect r="11078"/>
          <a:stretch/>
        </p:blipFill>
        <p:spPr>
          <a:xfrm>
            <a:off x="318757" y="3593805"/>
            <a:ext cx="11993745" cy="2466606"/>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440941" y="374486"/>
            <a:ext cx="10464800" cy="3302001"/>
          </a:xfrm>
          <a:prstGeom prst="rect">
            <a:avLst/>
          </a:prstGeom>
        </p:spPr>
        <p:txBody>
          <a:bodyPr/>
          <a:lstStyle/>
          <a:p>
            <a:r>
              <a:rPr dirty="0"/>
              <a:t>Navigating Files &amp; Directories</a:t>
            </a:r>
          </a:p>
        </p:txBody>
      </p:sp>
      <p:pic>
        <p:nvPicPr>
          <p:cNvPr id="3" name="Picture 2">
            <a:extLst>
              <a:ext uri="{FF2B5EF4-FFF2-40B4-BE49-F238E27FC236}">
                <a16:creationId xmlns:a16="http://schemas.microsoft.com/office/drawing/2014/main" id="{7D03BD01-B5F7-F34A-8535-100F1E7EE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6" y="3485101"/>
            <a:ext cx="7558650" cy="5670698"/>
          </a:xfrm>
          <a:prstGeom prst="rect">
            <a:avLst/>
          </a:prstGeom>
        </p:spPr>
      </p:pic>
      <p:sp>
        <p:nvSpPr>
          <p:cNvPr id="6" name="TextBox 5">
            <a:extLst>
              <a:ext uri="{FF2B5EF4-FFF2-40B4-BE49-F238E27FC236}">
                <a16:creationId xmlns:a16="http://schemas.microsoft.com/office/drawing/2014/main" id="{51CE6A8C-E9C3-8640-99B0-D5BA2E6D2AF0}"/>
              </a:ext>
            </a:extLst>
          </p:cNvPr>
          <p:cNvSpPr txBox="1"/>
          <p:nvPr/>
        </p:nvSpPr>
        <p:spPr>
          <a:xfrm>
            <a:off x="8630428" y="9155799"/>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94330-B05B-F545-8390-732162B5D858}"/>
              </a:ext>
            </a:extLst>
          </p:cNvPr>
          <p:cNvSpPr>
            <a:spLocks noGrp="1"/>
          </p:cNvSpPr>
          <p:nvPr>
            <p:ph type="title"/>
          </p:nvPr>
        </p:nvSpPr>
        <p:spPr/>
        <p:txBody>
          <a:bodyPr>
            <a:noAutofit/>
          </a:bodyPr>
          <a:lstStyle/>
          <a:p>
            <a:r>
              <a:rPr lang="en-US" sz="6600" dirty="0"/>
              <a:t>Set up</a:t>
            </a:r>
            <a:br>
              <a:rPr lang="en-US" sz="6600" dirty="0"/>
            </a:br>
            <a:r>
              <a:rPr lang="en-US" sz="6600" dirty="0"/>
              <a:t>(if you haven’t already)</a:t>
            </a:r>
          </a:p>
        </p:txBody>
      </p:sp>
      <p:sp>
        <p:nvSpPr>
          <p:cNvPr id="6" name="TextBox 5">
            <a:extLst>
              <a:ext uri="{FF2B5EF4-FFF2-40B4-BE49-F238E27FC236}">
                <a16:creationId xmlns:a16="http://schemas.microsoft.com/office/drawing/2014/main" id="{B00C42CD-91D8-B44E-BB78-DF33EF0861F4}"/>
              </a:ext>
            </a:extLst>
          </p:cNvPr>
          <p:cNvSpPr txBox="1"/>
          <p:nvPr/>
        </p:nvSpPr>
        <p:spPr>
          <a:xfrm>
            <a:off x="346868" y="3536166"/>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3"/>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Shape 167">
            <a:extLst>
              <a:ext uri="{FF2B5EF4-FFF2-40B4-BE49-F238E27FC236}">
                <a16:creationId xmlns:a16="http://schemas.microsoft.com/office/drawing/2014/main" id="{7F7F65C5-F227-BC4E-9CEF-AFE5DE4A670F}"/>
              </a:ext>
            </a:extLst>
          </p:cNvPr>
          <p:cNvSpPr txBox="1">
            <a:spLocks/>
          </p:cNvSpPr>
          <p:nvPr/>
        </p:nvSpPr>
        <p:spPr>
          <a:xfrm>
            <a:off x="1558131" y="5125422"/>
            <a:ext cx="11099800" cy="4280048"/>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Click the green “Clone or download” button</a:t>
            </a:r>
          </a:p>
          <a:p>
            <a:pPr hangingPunct="1"/>
            <a:r>
              <a:rPr lang="en-US" dirty="0"/>
              <a:t>Click ”Download ZIP”</a:t>
            </a:r>
          </a:p>
          <a:p>
            <a:pPr hangingPunct="1"/>
            <a:r>
              <a:rPr lang="en-US" dirty="0"/>
              <a:t>Unzip the file </a:t>
            </a:r>
            <a:r>
              <a:rPr lang="en-US" b="1" i="1" dirty="0"/>
              <a:t>to your computer’s desktop</a:t>
            </a:r>
          </a:p>
        </p:txBody>
      </p:sp>
    </p:spTree>
    <p:extLst>
      <p:ext uri="{BB962C8B-B14F-4D97-AF65-F5344CB8AC3E}">
        <p14:creationId xmlns:p14="http://schemas.microsoft.com/office/powerpoint/2010/main" val="18813946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4B044-DF3D-774E-968F-7790DFE5E0D6}"/>
              </a:ext>
            </a:extLst>
          </p:cNvPr>
          <p:cNvSpPr>
            <a:spLocks noGrp="1"/>
          </p:cNvSpPr>
          <p:nvPr>
            <p:ph type="title"/>
          </p:nvPr>
        </p:nvSpPr>
        <p:spPr/>
        <p:txBody>
          <a:bodyPr>
            <a:normAutofit/>
          </a:bodyPr>
          <a:lstStyle/>
          <a:p>
            <a:r>
              <a:rPr lang="en-US" sz="5400" dirty="0"/>
              <a:t>Navigational shortcuts</a:t>
            </a:r>
          </a:p>
        </p:txBody>
      </p:sp>
      <p:sp>
        <p:nvSpPr>
          <p:cNvPr id="4" name="Text Placeholder 2">
            <a:extLst>
              <a:ext uri="{FF2B5EF4-FFF2-40B4-BE49-F238E27FC236}">
                <a16:creationId xmlns:a16="http://schemas.microsoft.com/office/drawing/2014/main" id="{A482832D-D54B-9B46-BDA3-9F4020FA3C81}"/>
              </a:ext>
            </a:extLst>
          </p:cNvPr>
          <p:cNvSpPr txBox="1">
            <a:spLocks/>
          </p:cNvSpPr>
          <p:nvPr/>
        </p:nvSpPr>
        <p:spPr>
          <a:xfrm>
            <a:off x="952500" y="3007537"/>
            <a:ext cx="11099800"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Use </a:t>
            </a:r>
            <a:r>
              <a:rPr lang="en-US" b="1" dirty="0"/>
              <a:t>..</a:t>
            </a:r>
            <a:r>
              <a:rPr lang="en-US" dirty="0"/>
              <a:t> (two dots) to move up one level</a:t>
            </a:r>
          </a:p>
          <a:p>
            <a:pPr lvl="1" hangingPunct="1">
              <a:spcBef>
                <a:spcPts val="1200"/>
              </a:spcBef>
            </a:pPr>
            <a:r>
              <a:rPr lang="en-US" dirty="0"/>
              <a:t>You can string them together </a:t>
            </a:r>
          </a:p>
          <a:p>
            <a:pPr lvl="2" hangingPunct="1">
              <a:spcBef>
                <a:spcPts val="1200"/>
              </a:spcBef>
            </a:pPr>
            <a:r>
              <a:rPr lang="en-US" dirty="0" err="1"/>
              <a:t>eg.</a:t>
            </a:r>
            <a:r>
              <a:rPr lang="en-US" dirty="0"/>
              <a:t> </a:t>
            </a:r>
            <a:r>
              <a:rPr lang="en-US" b="1" dirty="0"/>
              <a:t>ls ../../</a:t>
            </a:r>
            <a:r>
              <a:rPr lang="en-US" dirty="0"/>
              <a:t> shows the contents of two levels above your current working directory</a:t>
            </a:r>
          </a:p>
          <a:p>
            <a:pPr hangingPunct="1">
              <a:spcBef>
                <a:spcPts val="1200"/>
              </a:spcBef>
            </a:pPr>
            <a:r>
              <a:rPr lang="en-US" dirty="0"/>
              <a:t>The tilde </a:t>
            </a:r>
            <a:r>
              <a:rPr lang="en-US" b="1" dirty="0"/>
              <a:t>~</a:t>
            </a:r>
            <a:r>
              <a:rPr lang="en-US" dirty="0"/>
              <a:t> is your home directory</a:t>
            </a:r>
          </a:p>
          <a:p>
            <a:pPr hangingPunct="1">
              <a:spcBef>
                <a:spcPts val="1200"/>
              </a:spcBef>
            </a:pPr>
            <a:r>
              <a:rPr lang="en-US" dirty="0"/>
              <a:t>The </a:t>
            </a:r>
            <a:r>
              <a:rPr lang="en-US" b="1" dirty="0"/>
              <a:t>/</a:t>
            </a:r>
            <a:r>
              <a:rPr lang="en-US" dirty="0"/>
              <a:t> is your root directory (we’ve already seen that)</a:t>
            </a:r>
          </a:p>
          <a:p>
            <a:pPr hangingPunct="1">
              <a:spcBef>
                <a:spcPts val="1200"/>
              </a:spcBef>
            </a:pPr>
            <a:endParaRPr lang="en-US" dirty="0"/>
          </a:p>
        </p:txBody>
      </p:sp>
    </p:spTree>
    <p:extLst>
      <p:ext uri="{BB962C8B-B14F-4D97-AF65-F5344CB8AC3E}">
        <p14:creationId xmlns:p14="http://schemas.microsoft.com/office/powerpoint/2010/main" val="10221869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Finding hidden directories and files</a:t>
            </a:r>
          </a:p>
        </p:txBody>
      </p:sp>
      <p:pic>
        <p:nvPicPr>
          <p:cNvPr id="3" name="Picture 2">
            <a:extLst>
              <a:ext uri="{FF2B5EF4-FFF2-40B4-BE49-F238E27FC236}">
                <a16:creationId xmlns:a16="http://schemas.microsoft.com/office/drawing/2014/main" id="{A8AF3467-19B6-8A4B-A8C2-2568CC125243}"/>
              </a:ext>
            </a:extLst>
          </p:cNvPr>
          <p:cNvPicPr>
            <a:picLocks noChangeAspect="1"/>
          </p:cNvPicPr>
          <p:nvPr/>
        </p:nvPicPr>
        <p:blipFill>
          <a:blip r:embed="rId3"/>
          <a:stretch>
            <a:fillRect/>
          </a:stretch>
        </p:blipFill>
        <p:spPr>
          <a:xfrm>
            <a:off x="450985" y="3714455"/>
            <a:ext cx="12102830" cy="2856466"/>
          </a:xfrm>
          <a:prstGeom prst="rect">
            <a:avLst/>
          </a:prstGeom>
        </p:spPr>
      </p:pic>
      <p:sp>
        <p:nvSpPr>
          <p:cNvPr id="4" name="TextBox 3">
            <a:extLst>
              <a:ext uri="{FF2B5EF4-FFF2-40B4-BE49-F238E27FC236}">
                <a16:creationId xmlns:a16="http://schemas.microsoft.com/office/drawing/2014/main" id="{8C07B745-53F6-C243-9775-37596B4AC442}"/>
              </a:ext>
            </a:extLst>
          </p:cNvPr>
          <p:cNvSpPr txBox="1"/>
          <p:nvPr/>
        </p:nvSpPr>
        <p:spPr>
          <a:xfrm>
            <a:off x="1363106" y="7334338"/>
            <a:ext cx="1027858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Hint: try using </a:t>
            </a:r>
            <a:r>
              <a:rPr kumimoji="0" lang="en-US" sz="3600" b="1" i="0" u="none" strike="noStrike" cap="none" spc="0" normalizeH="0" baseline="0" dirty="0">
                <a:ln>
                  <a:noFill/>
                </a:ln>
                <a:solidFill>
                  <a:srgbClr val="000000"/>
                </a:solidFill>
                <a:effectLst/>
                <a:uFillTx/>
                <a:latin typeface="+mn-lt"/>
                <a:ea typeface="+mn-ea"/>
                <a:cs typeface="+mn-cs"/>
                <a:sym typeface="Helvetica Light"/>
              </a:rPr>
              <a:t>man ls</a:t>
            </a:r>
            <a:r>
              <a:rPr kumimoji="0" lang="en-US" sz="3600" b="0" i="0" u="none" strike="noStrike" cap="none" spc="0" normalizeH="0" baseline="0" dirty="0">
                <a:ln>
                  <a:noFill/>
                </a:ln>
                <a:solidFill>
                  <a:srgbClr val="000000"/>
                </a:solidFill>
                <a:effectLst/>
                <a:uFillTx/>
                <a:latin typeface="+mn-lt"/>
                <a:ea typeface="+mn-ea"/>
                <a:cs typeface="+mn-cs"/>
                <a:sym typeface="Helvetica Light"/>
              </a:rPr>
              <a:t> to look up the argument you need for ls to find hidden objects</a:t>
            </a:r>
          </a:p>
        </p:txBody>
      </p:sp>
    </p:spTree>
    <p:extLst>
      <p:ext uri="{BB962C8B-B14F-4D97-AF65-F5344CB8AC3E}">
        <p14:creationId xmlns:p14="http://schemas.microsoft.com/office/powerpoint/2010/main" val="2794791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Absolute vs relative paths</a:t>
            </a:r>
          </a:p>
        </p:txBody>
      </p:sp>
      <p:sp>
        <p:nvSpPr>
          <p:cNvPr id="5" name="Rectangle 4">
            <a:extLst>
              <a:ext uri="{FF2B5EF4-FFF2-40B4-BE49-F238E27FC236}">
                <a16:creationId xmlns:a16="http://schemas.microsoft.com/office/drawing/2014/main" id="{CFCFDC54-2D0A-1847-B778-EC159D5DB558}"/>
              </a:ext>
            </a:extLst>
          </p:cNvPr>
          <p:cNvSpPr/>
          <p:nvPr/>
        </p:nvSpPr>
        <p:spPr>
          <a:xfrm>
            <a:off x="388679" y="5973088"/>
            <a:ext cx="12227442" cy="584775"/>
          </a:xfrm>
          <a:prstGeom prst="rect">
            <a:avLst/>
          </a:prstGeom>
        </p:spPr>
        <p:txBody>
          <a:bodyPr wrap="square">
            <a:spAutoFit/>
          </a:bodyPr>
          <a:lstStyle/>
          <a:p>
            <a:r>
              <a:rPr lang="en-US" sz="3200" dirty="0">
                <a:latin typeface="Monaco" pitchFamily="2" charset="0"/>
              </a:rPr>
              <a:t>/Users/pls360/Desktop/</a:t>
            </a:r>
            <a:r>
              <a:rPr lang="en-US" sz="3200" dirty="0" err="1">
                <a:latin typeface="Monaco" pitchFamily="2" charset="0"/>
              </a:rPr>
              <a:t>commandline_genomics</a:t>
            </a:r>
            <a:r>
              <a:rPr lang="en-US" sz="3200" dirty="0">
                <a:latin typeface="Monaco" pitchFamily="2" charset="0"/>
              </a:rPr>
              <a:t>-master</a:t>
            </a:r>
          </a:p>
        </p:txBody>
      </p:sp>
      <p:sp>
        <p:nvSpPr>
          <p:cNvPr id="6" name="TextBox 5">
            <a:extLst>
              <a:ext uri="{FF2B5EF4-FFF2-40B4-BE49-F238E27FC236}">
                <a16:creationId xmlns:a16="http://schemas.microsoft.com/office/drawing/2014/main" id="{6EE89180-4681-1741-8ABE-8A42638E467A}"/>
              </a:ext>
            </a:extLst>
          </p:cNvPr>
          <p:cNvSpPr txBox="1"/>
          <p:nvPr/>
        </p:nvSpPr>
        <p:spPr>
          <a:xfrm>
            <a:off x="952500" y="3767356"/>
            <a:ext cx="10147891"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the full file path to the </a:t>
            </a:r>
            <a:r>
              <a:rPr kumimoji="0" lang="en-US" sz="3600" b="0" i="0" u="none" strike="noStrike" cap="none" spc="0" normalizeH="0" baseline="0" dirty="0" err="1">
                <a:ln>
                  <a:noFill/>
                </a:ln>
                <a:solidFill>
                  <a:srgbClr val="000000"/>
                </a:solidFill>
                <a:effectLst/>
                <a:uFillTx/>
                <a:latin typeface="+mn-lt"/>
                <a:ea typeface="+mn-ea"/>
                <a:cs typeface="+mn-cs"/>
                <a:sym typeface="Helvetica Light"/>
              </a:rPr>
              <a:t>commandline_genomics_master</a:t>
            </a:r>
            <a:r>
              <a:rPr kumimoji="0" lang="en-US" sz="3600" b="0" i="0" u="none" strike="noStrike" cap="none" spc="0" normalizeH="0" baseline="0" dirty="0">
                <a:ln>
                  <a:noFill/>
                </a:ln>
                <a:solidFill>
                  <a:srgbClr val="000000"/>
                </a:solidFill>
                <a:effectLst/>
                <a:uFillTx/>
                <a:latin typeface="+mn-lt"/>
                <a:ea typeface="+mn-ea"/>
                <a:cs typeface="+mn-cs"/>
                <a:sym typeface="Helvetica Light"/>
              </a:rPr>
              <a:t> directory on my Mac:</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1331913" lvl="3" indent="-749300" algn="l">
              <a:buFont typeface="Arial" panose="020B0604020202020204" pitchFamily="34" charset="0"/>
              <a:buChar char="•"/>
            </a:pPr>
            <a:r>
              <a:rPr lang="en-US" sz="3200" dirty="0"/>
              <a:t>I can see it by typing </a:t>
            </a:r>
            <a:r>
              <a:rPr lang="en-US" sz="3200" dirty="0" err="1"/>
              <a:t>pwd</a:t>
            </a:r>
            <a:r>
              <a:rPr lang="en-US" sz="3200" dirty="0"/>
              <a:t> while in </a:t>
            </a:r>
            <a:r>
              <a:rPr lang="en-US" sz="3200" dirty="0" err="1"/>
              <a:t>commandline_genomics_master</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256431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7"/>
          <p:cNvGrpSpPr/>
          <p:nvPr/>
        </p:nvGrpSpPr>
        <p:grpSpPr>
          <a:xfrm>
            <a:off x="101600" y="476250"/>
            <a:ext cx="12824222" cy="8954096"/>
            <a:chOff x="0" y="0"/>
            <a:chExt cx="12824221" cy="8954095"/>
          </a:xfrm>
        </p:grpSpPr>
        <p:pic>
          <p:nvPicPr>
            <p:cNvPr id="204"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05" name="Shape 205"/>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06" name="Shape 206"/>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848468" y="3718365"/>
            <a:ext cx="9010034" cy="225269"/>
          </a:xfrm>
          <a:prstGeom prst="rect">
            <a:avLst/>
          </a:prstGeom>
          <a:solidFill>
            <a:srgbClr val="FFFFFF"/>
          </a:solidFill>
          <a:ln w="12700">
            <a:miter lim="400000"/>
          </a:ln>
        </p:spPr>
        <p:txBody>
          <a:bodyPr lIns="50800" tIns="50800" rIns="50800" bIns="50800" anchor="ctr"/>
          <a:lstStyle/>
          <a:p>
            <a:pPr>
              <a:defRPr sz="2400"/>
            </a:pPr>
            <a:endParaRPr/>
          </a:p>
        </p:txBody>
      </p:sp>
      <p:grpSp>
        <p:nvGrpSpPr>
          <p:cNvPr id="213" name="Group 213"/>
          <p:cNvGrpSpPr/>
          <p:nvPr/>
        </p:nvGrpSpPr>
        <p:grpSpPr>
          <a:xfrm>
            <a:off x="101600" y="476250"/>
            <a:ext cx="12824222" cy="8954096"/>
            <a:chOff x="0" y="0"/>
            <a:chExt cx="12824221" cy="8954095"/>
          </a:xfrm>
        </p:grpSpPr>
        <p:pic>
          <p:nvPicPr>
            <p:cNvPr id="210"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11" name="Shape 211"/>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12" name="Shape 212"/>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14" name="Screen Shot 2017-09-02 at 3.52.40 PM.png"/>
          <p:cNvPicPr>
            <a:picLocks noChangeAspect="1"/>
          </p:cNvPicPr>
          <p:nvPr/>
        </p:nvPicPr>
        <p:blipFill>
          <a:blip r:embed="rId4">
            <a:extLst/>
          </a:blip>
          <a:stretch>
            <a:fillRect/>
          </a:stretch>
        </p:blipFill>
        <p:spPr>
          <a:xfrm>
            <a:off x="1867504" y="1314874"/>
            <a:ext cx="7988301" cy="2387601"/>
          </a:xfrm>
          <a:prstGeom prst="rect">
            <a:avLst/>
          </a:prstGeom>
          <a:ln w="12700">
            <a:miter lim="400000"/>
          </a:ln>
        </p:spPr>
      </p:pic>
      <p:sp>
        <p:nvSpPr>
          <p:cNvPr id="215" name="Shape 215"/>
          <p:cNvSpPr/>
          <p:nvPr/>
        </p:nvSpPr>
        <p:spPr>
          <a:xfrm>
            <a:off x="1797668" y="3228414"/>
            <a:ext cx="9010034" cy="715220"/>
          </a:xfrm>
          <a:prstGeom prst="rect">
            <a:avLst/>
          </a:prstGeom>
          <a:solidFill>
            <a:srgbClr val="FFFFFF"/>
          </a:solidFill>
          <a:ln w="12700">
            <a:miter lim="400000"/>
          </a:ln>
        </p:spPr>
        <p:txBody>
          <a:bodyPr lIns="50800" tIns="50800" rIns="50800" bIns="50800" anchor="ctr"/>
          <a:lstStyle/>
          <a:p>
            <a:pPr>
              <a:defRPr sz="2400"/>
            </a:pPr>
            <a:endParaRPr/>
          </a:p>
        </p:txBody>
      </p:sp>
      <p:sp>
        <p:nvSpPr>
          <p:cNvPr id="216" name="Shape 216"/>
          <p:cNvSpPr/>
          <p:nvPr/>
        </p:nvSpPr>
        <p:spPr>
          <a:xfrm>
            <a:off x="1584792" y="2500875"/>
            <a:ext cx="9010034" cy="830147"/>
          </a:xfrm>
          <a:prstGeom prst="rect">
            <a:avLst/>
          </a:prstGeom>
          <a:solidFill>
            <a:srgbClr val="FFFFFF"/>
          </a:solidFill>
          <a:ln w="12700">
            <a:miter lim="400000"/>
          </a:ln>
        </p:spPr>
        <p:txBody>
          <a:bodyPr lIns="50800" tIns="50800" rIns="50800" bIns="50800" anchor="ctr"/>
          <a:lstStyle/>
          <a:p>
            <a:pPr>
              <a:defRPr sz="2400"/>
            </a:pPr>
            <a:endParaRPr/>
          </a:p>
        </p:txBody>
      </p:sp>
      <p:sp>
        <p:nvSpPr>
          <p:cNvPr id="217" name="Shape 217"/>
          <p:cNvSpPr/>
          <p:nvPr/>
        </p:nvSpPr>
        <p:spPr>
          <a:xfrm>
            <a:off x="1584792" y="1741241"/>
            <a:ext cx="9010034" cy="830148"/>
          </a:xfrm>
          <a:prstGeom prst="rect">
            <a:avLst/>
          </a:prstGeom>
          <a:solidFill>
            <a:srgbClr val="FFFFFF"/>
          </a:solidFill>
          <a:ln w="12700">
            <a:miter lim="400000"/>
          </a:ln>
        </p:spPr>
        <p:txBody>
          <a:bodyPr lIns="50800" tIns="50800" rIns="50800" bIns="50800" anchor="ctr"/>
          <a:lstStyle/>
          <a:p>
            <a:pPr>
              <a:defRPr sz="2400"/>
            </a:pPr>
            <a:endParaRPr/>
          </a:p>
        </p:txBody>
      </p:sp>
      <p:sp>
        <p:nvSpPr>
          <p:cNvPr id="218" name="Shape 218"/>
          <p:cNvSpPr/>
          <p:nvPr/>
        </p:nvSpPr>
        <p:spPr>
          <a:xfrm>
            <a:off x="1797668" y="1283384"/>
            <a:ext cx="9010034" cy="830148"/>
          </a:xfrm>
          <a:prstGeom prst="rect">
            <a:avLst/>
          </a:prstGeom>
          <a:solidFill>
            <a:srgbClr val="FFFFFF"/>
          </a:solidFill>
          <a:ln w="12700">
            <a:miter lim="400000"/>
          </a:ln>
        </p:spPr>
        <p:txBody>
          <a:bodyPr lIns="50800" tIns="50800" rIns="50800" bIns="50800" anchor="ctr"/>
          <a:lstStyle/>
          <a:p>
            <a:pPr>
              <a:defRPr sz="2400"/>
            </a:pPr>
            <a:endParaRPr/>
          </a:p>
        </p:txBody>
      </p:sp>
      <p:pic>
        <p:nvPicPr>
          <p:cNvPr id="219" name="Screen Shot 2017-09-02 at 4.00.42 PM.png"/>
          <p:cNvPicPr>
            <a:picLocks noChangeAspect="1"/>
          </p:cNvPicPr>
          <p:nvPr/>
        </p:nvPicPr>
        <p:blipFill>
          <a:blip r:embed="rId5">
            <a:extLst/>
          </a:blip>
          <a:stretch>
            <a:fillRect/>
          </a:stretch>
        </p:blipFill>
        <p:spPr>
          <a:xfrm>
            <a:off x="207001" y="3718365"/>
            <a:ext cx="5181601" cy="1447801"/>
          </a:xfrm>
          <a:prstGeom prst="rect">
            <a:avLst/>
          </a:prstGeom>
          <a:ln w="12700">
            <a:miter lim="400000"/>
          </a:ln>
        </p:spPr>
      </p:pic>
      <p:sp>
        <p:nvSpPr>
          <p:cNvPr id="220" name="Shape 220"/>
          <p:cNvSpPr/>
          <p:nvPr/>
        </p:nvSpPr>
        <p:spPr>
          <a:xfrm>
            <a:off x="203806" y="4727607"/>
            <a:ext cx="4126911" cy="400581"/>
          </a:xfrm>
          <a:prstGeom prst="rect">
            <a:avLst/>
          </a:prstGeom>
          <a:ln w="25400">
            <a:solidFill>
              <a:srgbClr val="009051"/>
            </a:solidFill>
            <a:miter lim="400000"/>
          </a:ln>
        </p:spPr>
        <p:txBody>
          <a:bodyPr lIns="50800" tIns="50800" rIns="50800" bIns="50800" anchor="ctr"/>
          <a:lstStyle/>
          <a:p>
            <a:pPr>
              <a:defRPr sz="2400"/>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6" animBg="1" advAuto="0"/>
      <p:bldP spid="215" grpId="4" animBg="1" advAuto="0"/>
      <p:bldP spid="216" grpId="3" animBg="1" advAuto="0"/>
      <p:bldP spid="217" grpId="2" animBg="1" advAuto="0"/>
      <p:bldP spid="218" grpId="1" animBg="1" advAuto="0"/>
      <p:bldP spid="220" grpId="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7"/>
          <p:cNvGrpSpPr/>
          <p:nvPr/>
        </p:nvGrpSpPr>
        <p:grpSpPr>
          <a:xfrm>
            <a:off x="1092200" y="135751"/>
            <a:ext cx="9880600" cy="9441240"/>
            <a:chOff x="0" y="8751"/>
            <a:chExt cx="9880600" cy="9441239"/>
          </a:xfrm>
        </p:grpSpPr>
        <p:pic>
          <p:nvPicPr>
            <p:cNvPr id="222"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23"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24" name="Shape 224"/>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5" name="Shape 225"/>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6" name="Shape 226"/>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234"/>
          <p:cNvGrpSpPr/>
          <p:nvPr/>
        </p:nvGrpSpPr>
        <p:grpSpPr>
          <a:xfrm>
            <a:off x="1092200" y="135751"/>
            <a:ext cx="9880600" cy="9441240"/>
            <a:chOff x="0" y="8751"/>
            <a:chExt cx="9880600" cy="9441239"/>
          </a:xfrm>
        </p:grpSpPr>
        <p:pic>
          <p:nvPicPr>
            <p:cNvPr id="229"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30"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31" name="Shape 231"/>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2" name="Shape 232"/>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3" name="Shape 233"/>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35" name="Screen Shot 2017-09-02 at 4.07.05 PM.png"/>
          <p:cNvPicPr>
            <a:picLocks noChangeAspect="1"/>
          </p:cNvPicPr>
          <p:nvPr/>
        </p:nvPicPr>
        <p:blipFill>
          <a:blip r:embed="rId5">
            <a:extLst/>
          </a:blip>
          <a:stretch>
            <a:fillRect/>
          </a:stretch>
        </p:blipFill>
        <p:spPr>
          <a:xfrm>
            <a:off x="2564835" y="3394995"/>
            <a:ext cx="5130801" cy="431801"/>
          </a:xfrm>
          <a:prstGeom prst="rect">
            <a:avLst/>
          </a:prstGeom>
          <a:ln w="12700">
            <a:miter lim="400000"/>
          </a:ln>
        </p:spPr>
      </p:pic>
      <p:pic>
        <p:nvPicPr>
          <p:cNvPr id="236" name="Screen Shot 2017-09-02 at 4.07.13 PM.png"/>
          <p:cNvPicPr>
            <a:picLocks noChangeAspect="1"/>
          </p:cNvPicPr>
          <p:nvPr/>
        </p:nvPicPr>
        <p:blipFill>
          <a:blip r:embed="rId6">
            <a:extLst/>
          </a:blip>
          <a:stretch>
            <a:fillRect/>
          </a:stretch>
        </p:blipFill>
        <p:spPr>
          <a:xfrm>
            <a:off x="2527300" y="3410568"/>
            <a:ext cx="7950200" cy="787401"/>
          </a:xfrm>
          <a:prstGeom prst="rect">
            <a:avLst/>
          </a:prstGeom>
          <a:ln w="12700">
            <a:miter lim="400000"/>
          </a:ln>
        </p:spPr>
      </p:pic>
      <p:pic>
        <p:nvPicPr>
          <p:cNvPr id="237" name="Screen Shot 2017-09-02 at 4.07.26 PM.png"/>
          <p:cNvPicPr>
            <a:picLocks noChangeAspect="1"/>
          </p:cNvPicPr>
          <p:nvPr/>
        </p:nvPicPr>
        <p:blipFill>
          <a:blip r:embed="rId7">
            <a:extLst/>
          </a:blip>
          <a:stretch>
            <a:fillRect/>
          </a:stretch>
        </p:blipFill>
        <p:spPr>
          <a:xfrm>
            <a:off x="2557653" y="4203701"/>
            <a:ext cx="4940301" cy="368301"/>
          </a:xfrm>
          <a:prstGeom prst="rect">
            <a:avLst/>
          </a:prstGeom>
          <a:ln w="12700">
            <a:miter lim="400000"/>
          </a:ln>
        </p:spPr>
      </p:pic>
      <p:pic>
        <p:nvPicPr>
          <p:cNvPr id="238" name="Screen Shot 2017-09-02 at 4.07.31 PM.png"/>
          <p:cNvPicPr>
            <a:picLocks noChangeAspect="1"/>
          </p:cNvPicPr>
          <p:nvPr/>
        </p:nvPicPr>
        <p:blipFill>
          <a:blip r:embed="rId8">
            <a:extLst/>
          </a:blip>
          <a:stretch>
            <a:fillRect/>
          </a:stretch>
        </p:blipFill>
        <p:spPr>
          <a:xfrm>
            <a:off x="2567109" y="4542944"/>
            <a:ext cx="4432301" cy="3810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36"/>
                                        </p:tgtEl>
                                        <p:attrNameLst>
                                          <p:attrName>style.visibility</p:attrName>
                                        </p:attrNameLst>
                                      </p:cBhvr>
                                      <p:to>
                                        <p:strVal val="visible"/>
                                      </p:to>
                                    </p:set>
                                    <p:animEffect transition="in" filter="dissolve">
                                      <p:cBhvr>
                                        <p:cTn id="12" dur="10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37"/>
                                        </p:tgtEl>
                                        <p:attrNameLst>
                                          <p:attrName>style.visibility</p:attrName>
                                        </p:attrNameLst>
                                      </p:cBhvr>
                                      <p:to>
                                        <p:strVal val="visible"/>
                                      </p:to>
                                    </p:set>
                                    <p:animEffect transition="in" filter="dissolve">
                                      <p:cBhvr>
                                        <p:cTn id="17" dur="1000"/>
                                        <p:tgtEl>
                                          <p:spTgt spid="2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38"/>
                                        </p:tgtEl>
                                        <p:attrNameLst>
                                          <p:attrName>style.visibility</p:attrName>
                                        </p:attrNameLst>
                                      </p:cBhvr>
                                      <p:to>
                                        <p:strVal val="visible"/>
                                      </p:to>
                                    </p:set>
                                    <p:animEffect transition="in" filter="dissolve">
                                      <p:cBhvr>
                                        <p:cTn id="22"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2" animBg="1" advAuto="0"/>
      <p:bldP spid="237" grpId="3" animBg="1" advAuto="0"/>
      <p:bldP spid="238"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6EBDD-6EE2-124B-BBAD-829C9180F443}"/>
              </a:ext>
            </a:extLst>
          </p:cNvPr>
          <p:cNvPicPr>
            <a:picLocks noChangeAspect="1"/>
          </p:cNvPicPr>
          <p:nvPr/>
        </p:nvPicPr>
        <p:blipFill>
          <a:blip r:embed="rId3"/>
          <a:stretch>
            <a:fillRect/>
          </a:stretch>
        </p:blipFill>
        <p:spPr>
          <a:xfrm>
            <a:off x="449506" y="3082850"/>
            <a:ext cx="12248600" cy="2913913"/>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t>Working With Files &amp; Directories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pic>
        <p:nvPicPr>
          <p:cNvPr id="3" name="Picture 2">
            <a:extLst>
              <a:ext uri="{FF2B5EF4-FFF2-40B4-BE49-F238E27FC236}">
                <a16:creationId xmlns:a16="http://schemas.microsoft.com/office/drawing/2014/main" id="{11866746-953D-5746-8257-AAA9062B5A78}"/>
              </a:ext>
            </a:extLst>
          </p:cNvPr>
          <p:cNvPicPr>
            <a:picLocks noChangeAspect="1"/>
          </p:cNvPicPr>
          <p:nvPr/>
        </p:nvPicPr>
        <p:blipFill>
          <a:blip r:embed="rId3"/>
          <a:stretch>
            <a:fillRect/>
          </a:stretch>
        </p:blipFill>
        <p:spPr>
          <a:xfrm>
            <a:off x="4189207" y="2721935"/>
            <a:ext cx="4243614" cy="6393712"/>
          </a:xfrm>
          <a:prstGeom prst="rect">
            <a:avLst/>
          </a:prstGeom>
        </p:spPr>
      </p:pic>
    </p:spTree>
    <p:extLst>
      <p:ext uri="{BB962C8B-B14F-4D97-AF65-F5344CB8AC3E}">
        <p14:creationId xmlns:p14="http://schemas.microsoft.com/office/powerpoint/2010/main" val="8988894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D60E-8BF4-6747-8323-C6151571F752}"/>
              </a:ext>
            </a:extLst>
          </p:cNvPr>
          <p:cNvSpPr>
            <a:spLocks noGrp="1"/>
          </p:cNvSpPr>
          <p:nvPr>
            <p:ph type="title"/>
          </p:nvPr>
        </p:nvSpPr>
        <p:spPr/>
        <p:txBody>
          <a:bodyPr>
            <a:normAutofit/>
          </a:bodyPr>
          <a:lstStyle/>
          <a:p>
            <a:r>
              <a:rPr lang="en-US" sz="6600" dirty="0"/>
              <a:t>What we’ll </a:t>
            </a:r>
            <a:r>
              <a:rPr lang="en-US" sz="6600"/>
              <a:t>cover in part 1</a:t>
            </a:r>
            <a:endParaRPr lang="en-US" sz="6600" dirty="0"/>
          </a:p>
        </p:txBody>
      </p:sp>
      <p:sp>
        <p:nvSpPr>
          <p:cNvPr id="3" name="TextBox 2">
            <a:extLst>
              <a:ext uri="{FF2B5EF4-FFF2-40B4-BE49-F238E27FC236}">
                <a16:creationId xmlns:a16="http://schemas.microsoft.com/office/drawing/2014/main" id="{4E51430C-EB4B-D24D-A48A-AA03E6A51033}"/>
              </a:ext>
            </a:extLst>
          </p:cNvPr>
          <p:cNvSpPr txBox="1"/>
          <p:nvPr/>
        </p:nvSpPr>
        <p:spPr>
          <a:xfrm>
            <a:off x="2341004" y="3025625"/>
            <a:ext cx="8322791"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navigation</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Examining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Copying</a:t>
            </a:r>
            <a:r>
              <a:rPr lang="en-US" dirty="0"/>
              <a:t>, moving, renaming, deleting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permissions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Creating directories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Writing files with vi</a:t>
            </a:r>
          </a:p>
        </p:txBody>
      </p:sp>
    </p:spTree>
    <p:extLst>
      <p:ext uri="{BB962C8B-B14F-4D97-AF65-F5344CB8AC3E}">
        <p14:creationId xmlns:p14="http://schemas.microsoft.com/office/powerpoint/2010/main" val="42035911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Navigate to the </a:t>
            </a:r>
            <a:r>
              <a:rPr lang="en-US" dirty="0" err="1"/>
              <a:t>untrimmed_fastq</a:t>
            </a:r>
            <a:r>
              <a:rPr lang="en-US" dirty="0"/>
              <a:t> directory</a:t>
            </a:r>
          </a:p>
          <a:p>
            <a:pPr marL="571500" indent="-571500">
              <a:spcBef>
                <a:spcPts val="600"/>
              </a:spcBef>
              <a:buSzTx/>
              <a:buFont typeface="Arial" panose="020B0604020202020204" pitchFamily="34" charset="0"/>
              <a:buChar char="•"/>
            </a:pPr>
            <a:r>
              <a:rPr lang="en-US" dirty="0"/>
              <a:t>You can find all the </a:t>
            </a:r>
            <a:r>
              <a:rPr lang="en-US" dirty="0" err="1"/>
              <a:t>fastq</a:t>
            </a:r>
            <a:r>
              <a:rPr lang="en-US" dirty="0"/>
              <a:t> files by using a wildcard *</a:t>
            </a:r>
          </a:p>
          <a:p>
            <a:pPr marL="930275" lvl="1" indent="-401638">
              <a:spcBef>
                <a:spcPts val="600"/>
              </a:spcBef>
              <a:buFont typeface="Arial" panose="020B0604020202020204" pitchFamily="34" charset="0"/>
              <a:buChar char="•"/>
            </a:pPr>
            <a:r>
              <a:rPr lang="en-US" sz="3200" dirty="0"/>
              <a:t>ls *.</a:t>
            </a:r>
            <a:r>
              <a:rPr lang="en-US" sz="3200" dirty="0" err="1"/>
              <a:t>fastq</a:t>
            </a:r>
            <a:endParaRPr lang="en-US" sz="3200" dirty="0"/>
          </a:p>
          <a:p>
            <a:pPr marL="592138" lvl="1" indent="-528638">
              <a:spcBef>
                <a:spcPts val="600"/>
              </a:spcBef>
              <a:buFont typeface="Arial" panose="020B0604020202020204" pitchFamily="34" charset="0"/>
              <a:buChar char="•"/>
            </a:pPr>
            <a:r>
              <a:rPr lang="en-US" sz="3200" dirty="0"/>
              <a:t>You can use wildcards to find programs, too</a:t>
            </a:r>
          </a:p>
          <a:p>
            <a:pPr marL="1036638" lvl="2" indent="-528638">
              <a:spcBef>
                <a:spcPts val="600"/>
              </a:spcBef>
              <a:buFont typeface="Arial" panose="020B0604020202020204" pitchFamily="34" charset="0"/>
              <a:buChar char="•"/>
            </a:pPr>
            <a:r>
              <a:rPr lang="en-US" sz="3200" dirty="0"/>
              <a:t>ls /</a:t>
            </a:r>
            <a:r>
              <a:rPr lang="en-US" sz="3200" dirty="0" err="1"/>
              <a:t>usr</a:t>
            </a:r>
            <a:r>
              <a:rPr lang="en-US" sz="3200" dirty="0"/>
              <a:t>/bin/*.</a:t>
            </a:r>
            <a:r>
              <a:rPr lang="en-US" sz="3200" dirty="0" err="1"/>
              <a:t>sh</a:t>
            </a:r>
            <a:endParaRPr lang="en-US" sz="3200" dirty="0"/>
          </a:p>
          <a:p>
            <a:pPr hangingPunct="1">
              <a:spcBef>
                <a:spcPts val="1200"/>
              </a:spcBef>
            </a:pPr>
            <a:endParaRPr lang="en-US" dirty="0"/>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189137212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dirty="0"/>
              <a:t>* matches 0 or more characters</a:t>
            </a:r>
          </a:p>
          <a:p>
            <a:pPr hangingPunct="1">
              <a:spcBef>
                <a:spcPts val="1200"/>
              </a:spcBef>
            </a:pPr>
            <a:r>
              <a:rPr lang="en-US" dirty="0"/>
              <a:t>? matches only one character</a:t>
            </a:r>
          </a:p>
          <a:p>
            <a:pPr hangingPunct="1">
              <a:spcBef>
                <a:spcPts val="1200"/>
              </a:spcBef>
            </a:pPr>
            <a:r>
              <a:rPr lang="en-US" dirty="0"/>
              <a:t>[  ] matches a single occurrence of any of the characters typed in the brackets </a:t>
            </a:r>
          </a:p>
          <a:p>
            <a:pPr lvl="1" hangingPunct="1">
              <a:spcBef>
                <a:spcPts val="1200"/>
              </a:spcBef>
            </a:pPr>
            <a:r>
              <a:rPr lang="en-US" sz="3200" dirty="0" err="1"/>
              <a:t>eg.</a:t>
            </a:r>
            <a:r>
              <a:rPr lang="en-US" sz="3200" dirty="0"/>
              <a:t> l[</a:t>
            </a:r>
            <a:r>
              <a:rPr lang="en-US" sz="3200" dirty="0" err="1"/>
              <a:t>aeio</a:t>
            </a:r>
            <a:r>
              <a:rPr lang="en-US" sz="3200" dirty="0"/>
              <a:t>]</a:t>
            </a:r>
            <a:r>
              <a:rPr lang="en-US" sz="3200" dirty="0" err="1"/>
              <a:t>st.sh</a:t>
            </a:r>
            <a:r>
              <a:rPr lang="en-US" sz="3200" dirty="0"/>
              <a:t> would find </a:t>
            </a:r>
            <a:r>
              <a:rPr lang="en-US" sz="3200" dirty="0" err="1"/>
              <a:t>last.sh</a:t>
            </a:r>
            <a:r>
              <a:rPr lang="en-US" sz="3200" dirty="0"/>
              <a:t>, </a:t>
            </a:r>
            <a:r>
              <a:rPr lang="en-US" sz="3200" dirty="0" err="1"/>
              <a:t>lest.sh</a:t>
            </a:r>
            <a:r>
              <a:rPr lang="en-US" sz="3200" dirty="0"/>
              <a:t>, </a:t>
            </a:r>
            <a:r>
              <a:rPr lang="en-US" sz="3200" dirty="0" err="1"/>
              <a:t>list.sh</a:t>
            </a:r>
            <a:r>
              <a:rPr lang="en-US" sz="3200" dirty="0"/>
              <a:t> and </a:t>
            </a:r>
            <a:r>
              <a:rPr lang="en-US" sz="3200" dirty="0" err="1"/>
              <a:t>lost.sh</a:t>
            </a:r>
            <a:r>
              <a:rPr lang="en-US" sz="3200" dirty="0"/>
              <a:t> (if they all existed in the directory)</a:t>
            </a:r>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20134103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endParaRPr lang="en-US" dirty="0"/>
          </a:p>
        </p:txBody>
      </p:sp>
      <p:sp>
        <p:nvSpPr>
          <p:cNvPr id="3" name="Shape 247">
            <a:extLst>
              <a:ext uri="{FF2B5EF4-FFF2-40B4-BE49-F238E27FC236}">
                <a16:creationId xmlns:a16="http://schemas.microsoft.com/office/drawing/2014/main" id="{54365F9D-D9F3-1D44-9331-6EA8EBFF5C6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Some notes about the root directory (/)</a:t>
            </a:r>
          </a:p>
        </p:txBody>
      </p:sp>
      <p:pic>
        <p:nvPicPr>
          <p:cNvPr id="2" name="Picture 1">
            <a:extLst>
              <a:ext uri="{FF2B5EF4-FFF2-40B4-BE49-F238E27FC236}">
                <a16:creationId xmlns:a16="http://schemas.microsoft.com/office/drawing/2014/main" id="{788C4D88-DD83-7144-98DD-41A51580B237}"/>
              </a:ext>
            </a:extLst>
          </p:cNvPr>
          <p:cNvPicPr>
            <a:picLocks noChangeAspect="1"/>
          </p:cNvPicPr>
          <p:nvPr/>
        </p:nvPicPr>
        <p:blipFill>
          <a:blip r:embed="rId3"/>
          <a:stretch>
            <a:fillRect/>
          </a:stretch>
        </p:blipFill>
        <p:spPr>
          <a:xfrm>
            <a:off x="172703" y="3970216"/>
            <a:ext cx="12659393" cy="2400596"/>
          </a:xfrm>
          <a:prstGeom prst="rect">
            <a:avLst/>
          </a:prstGeom>
        </p:spPr>
      </p:pic>
    </p:spTree>
    <p:extLst>
      <p:ext uri="{BB962C8B-B14F-4D97-AF65-F5344CB8AC3E}">
        <p14:creationId xmlns:p14="http://schemas.microsoft.com/office/powerpoint/2010/main" val="12703825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spTree>
    <p:extLst>
      <p:ext uri="{BB962C8B-B14F-4D97-AF65-F5344CB8AC3E}">
        <p14:creationId xmlns:p14="http://schemas.microsoft.com/office/powerpoint/2010/main" val="176045435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pic>
        <p:nvPicPr>
          <p:cNvPr id="3" name="Picture 2">
            <a:extLst>
              <a:ext uri="{FF2B5EF4-FFF2-40B4-BE49-F238E27FC236}">
                <a16:creationId xmlns:a16="http://schemas.microsoft.com/office/drawing/2014/main" id="{6AEC8F58-EDAF-D542-92FE-FBF95DB5C295}"/>
              </a:ext>
            </a:extLst>
          </p:cNvPr>
          <p:cNvPicPr>
            <a:picLocks noChangeAspect="1"/>
          </p:cNvPicPr>
          <p:nvPr/>
        </p:nvPicPr>
        <p:blipFill>
          <a:blip r:embed="rId4"/>
          <a:stretch>
            <a:fillRect/>
          </a:stretch>
        </p:blipFill>
        <p:spPr>
          <a:xfrm>
            <a:off x="637215" y="6574760"/>
            <a:ext cx="3990102" cy="655379"/>
          </a:xfrm>
          <a:prstGeom prst="rect">
            <a:avLst/>
          </a:prstGeom>
        </p:spPr>
      </p:pic>
      <p:pic>
        <p:nvPicPr>
          <p:cNvPr id="4" name="Picture 3">
            <a:extLst>
              <a:ext uri="{FF2B5EF4-FFF2-40B4-BE49-F238E27FC236}">
                <a16:creationId xmlns:a16="http://schemas.microsoft.com/office/drawing/2014/main" id="{6ABD7B38-FFC1-5047-87C1-1201D5847FF7}"/>
              </a:ext>
            </a:extLst>
          </p:cNvPr>
          <p:cNvPicPr>
            <a:picLocks noChangeAspect="1"/>
          </p:cNvPicPr>
          <p:nvPr/>
        </p:nvPicPr>
        <p:blipFill rotWithShape="1">
          <a:blip r:embed="rId5"/>
          <a:srcRect t="27128"/>
          <a:stretch/>
        </p:blipFill>
        <p:spPr>
          <a:xfrm>
            <a:off x="637215" y="7294495"/>
            <a:ext cx="3990102" cy="503807"/>
          </a:xfrm>
          <a:prstGeom prst="rect">
            <a:avLst/>
          </a:prstGeom>
        </p:spPr>
      </p:pic>
      <p:pic>
        <p:nvPicPr>
          <p:cNvPr id="5" name="Picture 4">
            <a:extLst>
              <a:ext uri="{FF2B5EF4-FFF2-40B4-BE49-F238E27FC236}">
                <a16:creationId xmlns:a16="http://schemas.microsoft.com/office/drawing/2014/main" id="{5A577041-3A17-BA42-BD04-466BBB5E6501}"/>
              </a:ext>
            </a:extLst>
          </p:cNvPr>
          <p:cNvPicPr>
            <a:picLocks noChangeAspect="1"/>
          </p:cNvPicPr>
          <p:nvPr/>
        </p:nvPicPr>
        <p:blipFill>
          <a:blip r:embed="rId6"/>
          <a:stretch>
            <a:fillRect/>
          </a:stretch>
        </p:blipFill>
        <p:spPr>
          <a:xfrm>
            <a:off x="637215" y="7862658"/>
            <a:ext cx="3990102" cy="503801"/>
          </a:xfrm>
          <a:prstGeom prst="rect">
            <a:avLst/>
          </a:prstGeom>
        </p:spPr>
      </p:pic>
      <p:pic>
        <p:nvPicPr>
          <p:cNvPr id="6" name="Picture 5">
            <a:extLst>
              <a:ext uri="{FF2B5EF4-FFF2-40B4-BE49-F238E27FC236}">
                <a16:creationId xmlns:a16="http://schemas.microsoft.com/office/drawing/2014/main" id="{D0D1476C-244C-B245-8C56-6CDD08DBD6D0}"/>
              </a:ext>
            </a:extLst>
          </p:cNvPr>
          <p:cNvPicPr>
            <a:picLocks noChangeAspect="1"/>
          </p:cNvPicPr>
          <p:nvPr/>
        </p:nvPicPr>
        <p:blipFill>
          <a:blip r:embed="rId7"/>
          <a:stretch>
            <a:fillRect/>
          </a:stretch>
        </p:blipFill>
        <p:spPr>
          <a:xfrm>
            <a:off x="637215" y="8673361"/>
            <a:ext cx="5430620" cy="491904"/>
          </a:xfrm>
          <a:prstGeom prst="rect">
            <a:avLst/>
          </a:prstGeom>
        </p:spPr>
      </p:pic>
    </p:spTree>
    <p:extLst>
      <p:ext uri="{BB962C8B-B14F-4D97-AF65-F5344CB8AC3E}">
        <p14:creationId xmlns:p14="http://schemas.microsoft.com/office/powerpoint/2010/main" val="53575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5501C-BBD7-7A40-B419-7B8DF81042DB}"/>
              </a:ext>
            </a:extLst>
          </p:cNvPr>
          <p:cNvPicPr>
            <a:picLocks noChangeAspect="1"/>
          </p:cNvPicPr>
          <p:nvPr/>
        </p:nvPicPr>
        <p:blipFill>
          <a:blip r:embed="rId3"/>
          <a:stretch>
            <a:fillRect/>
          </a:stretch>
        </p:blipFill>
        <p:spPr>
          <a:xfrm>
            <a:off x="394709" y="574158"/>
            <a:ext cx="11694953" cy="6874392"/>
          </a:xfrm>
          <a:prstGeom prst="rect">
            <a:avLst/>
          </a:prstGeom>
        </p:spPr>
      </p:pic>
    </p:spTree>
    <p:extLst>
      <p:ext uri="{BB962C8B-B14F-4D97-AF65-F5344CB8AC3E}">
        <p14:creationId xmlns:p14="http://schemas.microsoft.com/office/powerpoint/2010/main" val="35866314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241994"/>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the up arrow to go back one command in your history (until you hit the earliest command)</a:t>
            </a:r>
          </a:p>
          <a:p>
            <a:pPr marL="571500" indent="-571500">
              <a:spcBef>
                <a:spcPts val="600"/>
              </a:spcBef>
              <a:buSzTx/>
              <a:buFont typeface="Arial" panose="020B0604020202020204" pitchFamily="34" charset="0"/>
              <a:buChar char="•"/>
            </a:pPr>
            <a:r>
              <a:rPr lang="en-US" dirty="0"/>
              <a:t>Use the down arrow to go forward in your history (until you hit the last command)</a:t>
            </a:r>
          </a:p>
          <a:p>
            <a:pPr marL="571500" indent="-571500">
              <a:spcBef>
                <a:spcPts val="600"/>
              </a:spcBef>
              <a:buSzTx/>
              <a:buFont typeface="Arial" panose="020B0604020202020204" pitchFamily="34" charset="0"/>
              <a:buChar char="•"/>
            </a:pPr>
            <a:r>
              <a:rPr lang="en-US" b="1" dirty="0"/>
              <a:t>Control c</a:t>
            </a:r>
            <a:r>
              <a:rPr lang="en-US" dirty="0"/>
              <a:t> will cancel the current command and give you a new prompt</a:t>
            </a:r>
          </a:p>
          <a:p>
            <a:pPr marL="571500" indent="-571500">
              <a:spcBef>
                <a:spcPts val="600"/>
              </a:spcBef>
              <a:buSzTx/>
              <a:buFont typeface="Arial" panose="020B0604020202020204" pitchFamily="34" charset="0"/>
              <a:buChar char="•"/>
            </a:pPr>
            <a:r>
              <a:rPr lang="en-US" b="1" dirty="0"/>
              <a:t>Control r</a:t>
            </a:r>
            <a:r>
              <a:rPr lang="en-US" dirty="0"/>
              <a:t> will let you do a reverse search in your commands (very useful)</a:t>
            </a:r>
          </a:p>
          <a:p>
            <a:pPr marL="571500" indent="-571500">
              <a:spcBef>
                <a:spcPts val="600"/>
              </a:spcBef>
              <a:buSzTx/>
              <a:buFont typeface="Arial" panose="020B0604020202020204" pitchFamily="34" charset="0"/>
              <a:buChar char="•"/>
            </a:pPr>
            <a:r>
              <a:rPr lang="en-US" b="1" dirty="0"/>
              <a:t>Control l</a:t>
            </a:r>
            <a:r>
              <a:rPr lang="en-US" dirty="0"/>
              <a:t> or </a:t>
            </a:r>
            <a:r>
              <a:rPr lang="en-US" b="1" dirty="0"/>
              <a:t>clear</a:t>
            </a:r>
            <a:r>
              <a:rPr lang="en-US" dirty="0"/>
              <a:t> will clear your screen</a:t>
            </a:r>
          </a:p>
        </p:txBody>
      </p:sp>
    </p:spTree>
    <p:extLst>
      <p:ext uri="{BB962C8B-B14F-4D97-AF65-F5344CB8AC3E}">
        <p14:creationId xmlns:p14="http://schemas.microsoft.com/office/powerpoint/2010/main" val="25724202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592499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history</a:t>
            </a:r>
            <a:r>
              <a:rPr lang="en-US" dirty="0"/>
              <a:t> to get the history of your commands (over several sessions)</a:t>
            </a:r>
          </a:p>
          <a:p>
            <a:pPr marL="571500" indent="-571500">
              <a:spcBef>
                <a:spcPts val="600"/>
              </a:spcBef>
              <a:buSzTx/>
              <a:buFont typeface="Arial" panose="020B0604020202020204" pitchFamily="34" charset="0"/>
              <a:buChar char="•"/>
            </a:pPr>
            <a:r>
              <a:rPr lang="en-US" dirty="0"/>
              <a:t>You get a numbered list of your commands</a:t>
            </a:r>
          </a:p>
          <a:p>
            <a:pPr marL="571500" indent="-571500">
              <a:spcBef>
                <a:spcPts val="600"/>
              </a:spcBef>
              <a:buSzTx/>
              <a:buFont typeface="Arial" panose="020B0604020202020204" pitchFamily="34" charset="0"/>
              <a:buChar char="•"/>
            </a:pPr>
            <a:r>
              <a:rPr lang="en-US" dirty="0"/>
              <a:t>Type </a:t>
            </a:r>
            <a:r>
              <a:rPr lang="en-US" b="1" dirty="0"/>
              <a:t>!&lt;command number&gt; </a:t>
            </a:r>
            <a:r>
              <a:rPr lang="en-US" dirty="0"/>
              <a:t>to rerun a specific command</a:t>
            </a:r>
          </a:p>
        </p:txBody>
      </p:sp>
    </p:spTree>
    <p:extLst>
      <p:ext uri="{BB962C8B-B14F-4D97-AF65-F5344CB8AC3E}">
        <p14:creationId xmlns:p14="http://schemas.microsoft.com/office/powerpoint/2010/main" val="1415026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3302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pic>
        <p:nvPicPr>
          <p:cNvPr id="5" name="Picture 4">
            <a:extLst>
              <a:ext uri="{FF2B5EF4-FFF2-40B4-BE49-F238E27FC236}">
                <a16:creationId xmlns:a16="http://schemas.microsoft.com/office/drawing/2014/main" id="{3DF84E3A-15AB-0445-98DA-44C6F5095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604" y="2346251"/>
            <a:ext cx="7964820" cy="5973886"/>
          </a:xfrm>
          <a:prstGeom prst="rect">
            <a:avLst/>
          </a:prstGeom>
        </p:spPr>
      </p:pic>
      <p:sp>
        <p:nvSpPr>
          <p:cNvPr id="6" name="TextBox 5">
            <a:extLst>
              <a:ext uri="{FF2B5EF4-FFF2-40B4-BE49-F238E27FC236}">
                <a16:creationId xmlns:a16="http://schemas.microsoft.com/office/drawing/2014/main" id="{A711BEE4-DF64-704D-B798-C7320967DEDA}"/>
              </a:ext>
            </a:extLst>
          </p:cNvPr>
          <p:cNvSpPr txBox="1"/>
          <p:nvPr/>
        </p:nvSpPr>
        <p:spPr>
          <a:xfrm>
            <a:off x="8493251" y="832013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0769696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5" y="2603500"/>
            <a:ext cx="6923140" cy="163970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cat</a:t>
            </a:r>
            <a:r>
              <a:rPr lang="en-US" dirty="0"/>
              <a:t> &lt;</a:t>
            </a:r>
            <a:r>
              <a:rPr lang="en-US" b="1" dirty="0"/>
              <a:t>filename&gt;</a:t>
            </a:r>
            <a:r>
              <a:rPr lang="en-US" dirty="0"/>
              <a:t> to view/read the contents of a file</a:t>
            </a:r>
          </a:p>
        </p:txBody>
      </p:sp>
      <p:sp>
        <p:nvSpPr>
          <p:cNvPr id="8" name="TextBox 7">
            <a:extLst>
              <a:ext uri="{FF2B5EF4-FFF2-40B4-BE49-F238E27FC236}">
                <a16:creationId xmlns:a16="http://schemas.microsoft.com/office/drawing/2014/main" id="{2A124BE1-0DD7-0C41-BE81-71A2D62285D2}"/>
              </a:ext>
            </a:extLst>
          </p:cNvPr>
          <p:cNvSpPr txBox="1"/>
          <p:nvPr/>
        </p:nvSpPr>
        <p:spPr>
          <a:xfrm>
            <a:off x="9452915" y="4946621"/>
            <a:ext cx="224099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0000"/>
                </a:solidFill>
                <a:effectLst/>
                <a:uFillTx/>
                <a:latin typeface="+mn-lt"/>
                <a:ea typeface="+mn-ea"/>
                <a:cs typeface="+mn-cs"/>
                <a:sym typeface="Helvetica Light"/>
              </a:rPr>
              <a:t>Cat reads file</a:t>
            </a:r>
          </a:p>
        </p:txBody>
      </p:sp>
      <p:pic>
        <p:nvPicPr>
          <p:cNvPr id="10" name="Picture 9">
            <a:extLst>
              <a:ext uri="{FF2B5EF4-FFF2-40B4-BE49-F238E27FC236}">
                <a16:creationId xmlns:a16="http://schemas.microsoft.com/office/drawing/2014/main" id="{C2211CEF-57F0-BC4B-A28B-A40DB7F56439}"/>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87310" y="1817464"/>
            <a:ext cx="4172209" cy="3129157"/>
          </a:xfrm>
          <a:prstGeom prst="rect">
            <a:avLst/>
          </a:prstGeom>
        </p:spPr>
      </p:pic>
      <p:sp>
        <p:nvSpPr>
          <p:cNvPr id="11" name="Rectangle 10">
            <a:extLst>
              <a:ext uri="{FF2B5EF4-FFF2-40B4-BE49-F238E27FC236}">
                <a16:creationId xmlns:a16="http://schemas.microsoft.com/office/drawing/2014/main" id="{B8F2C313-3538-CD4E-B592-89F4B54A5762}"/>
              </a:ext>
            </a:extLst>
          </p:cNvPr>
          <p:cNvSpPr/>
          <p:nvPr/>
        </p:nvSpPr>
        <p:spPr>
          <a:xfrm>
            <a:off x="1258334" y="5820110"/>
            <a:ext cx="10662725" cy="2939266"/>
          </a:xfrm>
          <a:prstGeom prst="rect">
            <a:avLst/>
          </a:prstGeom>
        </p:spPr>
        <p:txBody>
          <a:bodyPr wrap="square">
            <a:spAutoFit/>
          </a:bodyPr>
          <a:lstStyle/>
          <a:p>
            <a:pPr marL="571500" lvl="0" indent="-571500" algn="l">
              <a:spcBef>
                <a:spcPts val="600"/>
              </a:spcBef>
              <a:buFont typeface="Arial" panose="020B0604020202020204" pitchFamily="34" charset="0"/>
              <a:buChar char="•"/>
            </a:pPr>
            <a:r>
              <a:rPr lang="en-US" dirty="0"/>
              <a:t>Exercise:</a:t>
            </a:r>
          </a:p>
          <a:p>
            <a:pPr marL="1016000" lvl="1" indent="-571500" algn="l">
              <a:spcBef>
                <a:spcPts val="600"/>
              </a:spcBef>
              <a:buFont typeface="Arial" panose="020B0604020202020204" pitchFamily="34" charset="0"/>
              <a:buChar char="•"/>
            </a:pPr>
            <a:r>
              <a:rPr lang="en-US" dirty="0"/>
              <a:t>From your home directory, and without changing directories, use one short command to print the contents of all of the files in the /</a:t>
            </a:r>
            <a:r>
              <a:rPr lang="en-US" dirty="0" err="1"/>
              <a:t>shell_data</a:t>
            </a:r>
            <a:r>
              <a:rPr lang="en-US" dirty="0"/>
              <a:t>/</a:t>
            </a:r>
            <a:r>
              <a:rPr lang="en-US" dirty="0" err="1"/>
              <a:t>untrimmed_fastq</a:t>
            </a:r>
            <a:r>
              <a:rPr lang="en-US" dirty="0"/>
              <a:t> directory.</a:t>
            </a:r>
          </a:p>
        </p:txBody>
      </p:sp>
    </p:spTree>
    <p:extLst>
      <p:ext uri="{BB962C8B-B14F-4D97-AF65-F5344CB8AC3E}">
        <p14:creationId xmlns:p14="http://schemas.microsoft.com/office/powerpoint/2010/main" val="8811576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Screen Shot 2017-09-05 at 12.37.30 PM.png"/>
          <p:cNvPicPr>
            <a:picLocks noGrp="1" noChangeAspect="1"/>
          </p:cNvPicPr>
          <p:nvPr>
            <p:ph type="pic" idx="13"/>
          </p:nvPr>
        </p:nvPicPr>
        <p:blipFill>
          <a:blip r:embed="rId3">
            <a:extLst/>
          </a:blip>
          <a:srcRect t="6069" b="6069"/>
          <a:stretch>
            <a:fillRect/>
          </a:stretch>
        </p:blipFill>
        <p:spPr>
          <a:xfrm>
            <a:off x="1612900" y="2429933"/>
            <a:ext cx="9779000" cy="5918201"/>
          </a:xfrm>
          <a:prstGeom prst="rect">
            <a:avLst/>
          </a:prstGeom>
        </p:spPr>
      </p:pic>
      <p:sp>
        <p:nvSpPr>
          <p:cNvPr id="128" name="Shape 128"/>
          <p:cNvSpPr>
            <a:spLocks noGrp="1"/>
          </p:cNvSpPr>
          <p:nvPr>
            <p:ph type="title"/>
          </p:nvPr>
        </p:nvSpPr>
        <p:spPr>
          <a:xfrm>
            <a:off x="1270000" y="334433"/>
            <a:ext cx="10464800" cy="1422401"/>
          </a:xfrm>
          <a:prstGeom prst="rect">
            <a:avLst/>
          </a:prstGeom>
        </p:spPr>
        <p:txBody>
          <a:bodyPr/>
          <a:lstStyle>
            <a:lvl1pPr defTabSz="514095">
              <a:defRPr sz="7040"/>
            </a:lvl1pPr>
          </a:lstStyle>
          <a:p>
            <a:r>
              <a:t>Designed for ease of use:</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334926"/>
            <a:ext cx="10488132" cy="2138621"/>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cat</a:t>
            </a:r>
            <a:r>
              <a:rPr lang="en-US" dirty="0"/>
              <a:t> prints out the whole file</a:t>
            </a:r>
          </a:p>
          <a:p>
            <a:pPr marL="571500" indent="-571500">
              <a:spcBef>
                <a:spcPts val="600"/>
              </a:spcBef>
              <a:buSzTx/>
              <a:buFont typeface="Arial" panose="020B0604020202020204" pitchFamily="34" charset="0"/>
              <a:buChar char="•"/>
            </a:pPr>
            <a:r>
              <a:rPr lang="en-US" dirty="0"/>
              <a:t>use </a:t>
            </a:r>
            <a:r>
              <a:rPr lang="en-US" b="1" dirty="0"/>
              <a:t>less</a:t>
            </a:r>
            <a:r>
              <a:rPr lang="en-US" dirty="0"/>
              <a:t> &lt;</a:t>
            </a:r>
            <a:r>
              <a:rPr lang="en-US" b="1" dirty="0"/>
              <a:t>filename&gt;</a:t>
            </a:r>
            <a:r>
              <a:rPr lang="en-US" dirty="0"/>
              <a:t> to open the file as read-only and navigate through it</a:t>
            </a:r>
          </a:p>
        </p:txBody>
      </p:sp>
      <p:pic>
        <p:nvPicPr>
          <p:cNvPr id="4" name="Picture 3">
            <a:extLst>
              <a:ext uri="{FF2B5EF4-FFF2-40B4-BE49-F238E27FC236}">
                <a16:creationId xmlns:a16="http://schemas.microsoft.com/office/drawing/2014/main" id="{6983DC14-ABD0-4F43-90F1-207B77D7C86C}"/>
              </a:ext>
            </a:extLst>
          </p:cNvPr>
          <p:cNvPicPr>
            <a:picLocks noChangeAspect="1"/>
          </p:cNvPicPr>
          <p:nvPr/>
        </p:nvPicPr>
        <p:blipFill>
          <a:blip r:embed="rId3"/>
          <a:stretch>
            <a:fillRect/>
          </a:stretch>
        </p:blipFill>
        <p:spPr>
          <a:xfrm>
            <a:off x="2488019" y="4420742"/>
            <a:ext cx="8038214" cy="5332858"/>
          </a:xfrm>
          <a:prstGeom prst="rect">
            <a:avLst/>
          </a:prstGeom>
        </p:spPr>
      </p:pic>
    </p:spTree>
    <p:extLst>
      <p:ext uri="{BB962C8B-B14F-4D97-AF65-F5344CB8AC3E}">
        <p14:creationId xmlns:p14="http://schemas.microsoft.com/office/powerpoint/2010/main" val="25663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69020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less</a:t>
            </a:r>
            <a:r>
              <a:rPr lang="en-US" dirty="0"/>
              <a:t> also lets you search the file</a:t>
            </a:r>
          </a:p>
          <a:p>
            <a:pPr marL="571500" indent="-571500">
              <a:spcBef>
                <a:spcPts val="600"/>
              </a:spcBef>
              <a:buSzTx/>
              <a:buFont typeface="Arial" panose="020B0604020202020204" pitchFamily="34" charset="0"/>
              <a:buChar char="•"/>
            </a:pPr>
            <a:r>
              <a:rPr lang="en-US" dirty="0"/>
              <a:t>while in </a:t>
            </a:r>
            <a:r>
              <a:rPr lang="en-US" b="1" dirty="0"/>
              <a:t>less</a:t>
            </a:r>
            <a:r>
              <a:rPr lang="en-US" dirty="0"/>
              <a:t>, type </a:t>
            </a:r>
            <a:r>
              <a:rPr lang="en-US" b="1" dirty="0"/>
              <a:t>/</a:t>
            </a:r>
            <a:r>
              <a:rPr lang="en-US" dirty="0"/>
              <a:t> then the sequence you’re looking for</a:t>
            </a:r>
          </a:p>
          <a:p>
            <a:pPr marL="571500" indent="-571500">
              <a:spcBef>
                <a:spcPts val="600"/>
              </a:spcBef>
              <a:buSzTx/>
              <a:buFont typeface="Arial" panose="020B0604020202020204" pitchFamily="34" charset="0"/>
              <a:buChar char="•"/>
            </a:pPr>
            <a:r>
              <a:rPr lang="en-US" dirty="0"/>
              <a:t>Shortcuts:</a:t>
            </a:r>
          </a:p>
          <a:p>
            <a:pPr marL="1016000" lvl="1" indent="-571500">
              <a:spcBef>
                <a:spcPts val="600"/>
              </a:spcBef>
              <a:buSzTx/>
              <a:buFont typeface="Arial" panose="020B0604020202020204" pitchFamily="34" charset="0"/>
              <a:buChar char="•"/>
            </a:pPr>
            <a:r>
              <a:rPr lang="en-US" dirty="0"/>
              <a:t>To search forward in less, type </a:t>
            </a:r>
            <a:r>
              <a:rPr lang="en-US" b="1" dirty="0"/>
              <a:t>/</a:t>
            </a:r>
            <a:r>
              <a:rPr lang="en-US" dirty="0"/>
              <a:t> and </a:t>
            </a:r>
            <a:r>
              <a:rPr lang="en-US" b="1" dirty="0"/>
              <a:t>return</a:t>
            </a:r>
            <a:r>
              <a:rPr lang="en-US" dirty="0"/>
              <a:t> to get the next occurrence</a:t>
            </a:r>
          </a:p>
          <a:p>
            <a:pPr marL="1016000" lvl="1" indent="-571500">
              <a:spcBef>
                <a:spcPts val="600"/>
              </a:spcBef>
              <a:buSzTx/>
              <a:buFont typeface="Arial" panose="020B0604020202020204" pitchFamily="34" charset="0"/>
              <a:buChar char="•"/>
            </a:pPr>
            <a:r>
              <a:rPr lang="en-US" dirty="0"/>
              <a:t>To search backwards, type </a:t>
            </a:r>
            <a:r>
              <a:rPr lang="en-US" b="1" dirty="0"/>
              <a:t>?</a:t>
            </a:r>
            <a:r>
              <a:rPr lang="en-US" dirty="0"/>
              <a:t> and </a:t>
            </a:r>
            <a:r>
              <a:rPr lang="en-US" b="1" dirty="0"/>
              <a:t>return</a:t>
            </a:r>
            <a:r>
              <a:rPr lang="en-US" dirty="0"/>
              <a:t> to get the previous occurrence</a:t>
            </a:r>
          </a:p>
        </p:txBody>
      </p:sp>
    </p:spTree>
    <p:extLst>
      <p:ext uri="{BB962C8B-B14F-4D97-AF65-F5344CB8AC3E}">
        <p14:creationId xmlns:p14="http://schemas.microsoft.com/office/powerpoint/2010/main" val="10919508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956930"/>
            <a:ext cx="11099800" cy="164657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1"/>
            <a:ext cx="10488132" cy="364844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head</a:t>
            </a:r>
            <a:r>
              <a:rPr lang="en-US" dirty="0"/>
              <a:t> &lt;</a:t>
            </a:r>
            <a:r>
              <a:rPr lang="en-US" b="1" dirty="0"/>
              <a:t>filename&gt;</a:t>
            </a:r>
            <a:r>
              <a:rPr lang="en-US" dirty="0"/>
              <a:t> lets you see the first 10 lines of a file</a:t>
            </a:r>
          </a:p>
          <a:p>
            <a:pPr marL="571500" indent="-571500">
              <a:spcBef>
                <a:spcPts val="600"/>
              </a:spcBef>
              <a:buSzTx/>
              <a:buFont typeface="Arial" panose="020B0604020202020204" pitchFamily="34" charset="0"/>
              <a:buChar char="•"/>
            </a:pPr>
            <a:r>
              <a:rPr lang="en-US" b="1" dirty="0"/>
              <a:t>tail</a:t>
            </a:r>
            <a:r>
              <a:rPr lang="en-US" dirty="0"/>
              <a:t> &lt;</a:t>
            </a:r>
            <a:r>
              <a:rPr lang="en-US" b="1" dirty="0"/>
              <a:t>filename&gt;</a:t>
            </a:r>
            <a:r>
              <a:rPr lang="en-US" dirty="0"/>
              <a:t> lets you see the last 10 lines of a file</a:t>
            </a:r>
          </a:p>
          <a:p>
            <a:pPr marL="571500" indent="-571500">
              <a:spcBef>
                <a:spcPts val="600"/>
              </a:spcBef>
              <a:buSzTx/>
              <a:buFont typeface="Arial" panose="020B0604020202020204" pitchFamily="34" charset="0"/>
              <a:buChar char="•"/>
            </a:pPr>
            <a:r>
              <a:rPr lang="en-US" dirty="0"/>
              <a:t>You can add </a:t>
            </a:r>
            <a:r>
              <a:rPr lang="en-US" b="1" dirty="0"/>
              <a:t>-n</a:t>
            </a:r>
            <a:r>
              <a:rPr lang="en-US" dirty="0"/>
              <a:t> to head or tail to specify the number of lines you want to see</a:t>
            </a:r>
          </a:p>
        </p:txBody>
      </p:sp>
      <p:pic>
        <p:nvPicPr>
          <p:cNvPr id="5" name="Picture 4">
            <a:extLst>
              <a:ext uri="{FF2B5EF4-FFF2-40B4-BE49-F238E27FC236}">
                <a16:creationId xmlns:a16="http://schemas.microsoft.com/office/drawing/2014/main" id="{27FFCCC4-2897-1845-89E8-C49FBF47D78C}"/>
              </a:ext>
            </a:extLst>
          </p:cNvPr>
          <p:cNvPicPr>
            <a:picLocks noChangeAspect="1"/>
          </p:cNvPicPr>
          <p:nvPr/>
        </p:nvPicPr>
        <p:blipFill rotWithShape="1">
          <a:blip r:embed="rId3"/>
          <a:srcRect r="68783" b="55809"/>
          <a:stretch/>
        </p:blipFill>
        <p:spPr>
          <a:xfrm>
            <a:off x="1476005" y="275043"/>
            <a:ext cx="1798824" cy="1363773"/>
          </a:xfrm>
          <a:prstGeom prst="rect">
            <a:avLst/>
          </a:prstGeom>
        </p:spPr>
      </p:pic>
      <p:pic>
        <p:nvPicPr>
          <p:cNvPr id="6" name="Picture 5">
            <a:extLst>
              <a:ext uri="{FF2B5EF4-FFF2-40B4-BE49-F238E27FC236}">
                <a16:creationId xmlns:a16="http://schemas.microsoft.com/office/drawing/2014/main" id="{3D57AF6C-DF1A-C74D-9D43-418EC3507D3C}"/>
              </a:ext>
            </a:extLst>
          </p:cNvPr>
          <p:cNvPicPr>
            <a:picLocks noChangeAspect="1"/>
          </p:cNvPicPr>
          <p:nvPr/>
        </p:nvPicPr>
        <p:blipFill rotWithShape="1">
          <a:blip r:embed="rId3"/>
          <a:srcRect l="64717" t="31708" b="35685"/>
          <a:stretch/>
        </p:blipFill>
        <p:spPr>
          <a:xfrm>
            <a:off x="9641221" y="738224"/>
            <a:ext cx="2105245" cy="1041991"/>
          </a:xfrm>
          <a:prstGeom prst="rect">
            <a:avLst/>
          </a:prstGeom>
        </p:spPr>
      </p:pic>
      <p:sp>
        <p:nvSpPr>
          <p:cNvPr id="7" name="TextBox 6">
            <a:extLst>
              <a:ext uri="{FF2B5EF4-FFF2-40B4-BE49-F238E27FC236}">
                <a16:creationId xmlns:a16="http://schemas.microsoft.com/office/drawing/2014/main" id="{0B0D3286-0B68-DB48-BD1A-A168FFE09887}"/>
              </a:ext>
            </a:extLst>
          </p:cNvPr>
          <p:cNvSpPr txBox="1"/>
          <p:nvPr/>
        </p:nvSpPr>
        <p:spPr>
          <a:xfrm>
            <a:off x="2922485" y="300339"/>
            <a:ext cx="777135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b="0" i="0" u="none" strike="noStrike" cap="none" spc="0" normalizeH="0" baseline="0" dirty="0">
                <a:ln>
                  <a:noFill/>
                </a:ln>
                <a:solidFill>
                  <a:srgbClr val="FF0000"/>
                </a:solidFill>
                <a:effectLst/>
                <a:uFillTx/>
                <a:latin typeface="+mn-lt"/>
                <a:ea typeface="+mn-ea"/>
                <a:cs typeface="+mn-cs"/>
                <a:sym typeface="Helvetica Light"/>
              </a:rPr>
              <a:t>Head	 			and 						tail</a:t>
            </a:r>
          </a:p>
        </p:txBody>
      </p:sp>
      <p:pic>
        <p:nvPicPr>
          <p:cNvPr id="9" name="Picture 8">
            <a:extLst>
              <a:ext uri="{FF2B5EF4-FFF2-40B4-BE49-F238E27FC236}">
                <a16:creationId xmlns:a16="http://schemas.microsoft.com/office/drawing/2014/main" id="{C5609296-4297-A14E-AE84-CEC6BB625143}"/>
              </a:ext>
            </a:extLst>
          </p:cNvPr>
          <p:cNvPicPr>
            <a:picLocks noChangeAspect="1"/>
          </p:cNvPicPr>
          <p:nvPr/>
        </p:nvPicPr>
        <p:blipFill>
          <a:blip r:embed="rId4"/>
          <a:stretch>
            <a:fillRect/>
          </a:stretch>
        </p:blipFill>
        <p:spPr>
          <a:xfrm>
            <a:off x="2375417" y="6251945"/>
            <a:ext cx="6534667" cy="3372731"/>
          </a:xfrm>
          <a:prstGeom prst="rect">
            <a:avLst/>
          </a:prstGeom>
        </p:spPr>
      </p:pic>
    </p:spTree>
    <p:extLst>
      <p:ext uri="{BB962C8B-B14F-4D97-AF65-F5344CB8AC3E}">
        <p14:creationId xmlns:p14="http://schemas.microsoft.com/office/powerpoint/2010/main" val="8021190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5" name="TextBox 4">
            <a:extLst>
              <a:ext uri="{FF2B5EF4-FFF2-40B4-BE49-F238E27FC236}">
                <a16:creationId xmlns:a16="http://schemas.microsoft.com/office/drawing/2014/main" id="{7E7AF2A3-EF94-DD47-8D1A-B124E091AAEF}"/>
              </a:ext>
            </a:extLst>
          </p:cNvPr>
          <p:cNvSpPr txBox="1"/>
          <p:nvPr/>
        </p:nvSpPr>
        <p:spPr>
          <a:xfrm>
            <a:off x="952500" y="3034387"/>
            <a:ext cx="11099800" cy="2995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spcAft>
                <a:spcPts val="600"/>
              </a:spcAft>
              <a:buFont typeface="Arial" panose="020B0604020202020204" pitchFamily="34" charset="0"/>
              <a:buChar char="•"/>
            </a:pPr>
            <a:r>
              <a:rPr lang="en-US" sz="2400" dirty="0"/>
              <a:t>Line 1 begins with a '@' character and is followed by a sequence identifier and an </a:t>
            </a:r>
            <a:r>
              <a:rPr lang="en-US" sz="2400" i="1" dirty="0"/>
              <a:t>optional </a:t>
            </a:r>
            <a:r>
              <a:rPr lang="en-US" sz="2400" dirty="0"/>
              <a:t>description (like a FASTA title line).</a:t>
            </a:r>
          </a:p>
          <a:p>
            <a:pPr marL="571500" indent="-571500" algn="l">
              <a:spcAft>
                <a:spcPts val="600"/>
              </a:spcAft>
              <a:buFont typeface="Arial" panose="020B0604020202020204" pitchFamily="34" charset="0"/>
              <a:buChar char="•"/>
            </a:pPr>
            <a:r>
              <a:rPr lang="en-US" sz="2400" dirty="0"/>
              <a:t>Line 2 is the raw sequence letters.</a:t>
            </a:r>
          </a:p>
          <a:p>
            <a:pPr marL="571500" indent="-571500" algn="l">
              <a:spcAft>
                <a:spcPts val="600"/>
              </a:spcAft>
              <a:buFont typeface="Arial" panose="020B0604020202020204" pitchFamily="34" charset="0"/>
              <a:buChar char="•"/>
            </a:pPr>
            <a:r>
              <a:rPr lang="en-US" sz="2400" dirty="0"/>
              <a:t>Line 3 begins with a '+' character and is </a:t>
            </a:r>
            <a:r>
              <a:rPr lang="en-US" sz="2400" i="1" dirty="0"/>
              <a:t>optionally </a:t>
            </a:r>
            <a:r>
              <a:rPr lang="en-US" sz="2400" dirty="0"/>
              <a:t>followed by the same sequence identifier (and any description) again.</a:t>
            </a:r>
          </a:p>
          <a:p>
            <a:pPr marL="571500" indent="-571500" algn="l">
              <a:spcAft>
                <a:spcPts val="600"/>
              </a:spcAft>
              <a:buFont typeface="Arial" panose="020B0604020202020204" pitchFamily="34" charset="0"/>
              <a:buChar char="•"/>
            </a:pPr>
            <a:r>
              <a:rPr lang="en-US" sz="2400" dirty="0"/>
              <a:t>Line 4 encodes the quality values for the sequence in Line 2, and must contain the same number of symbols as letters in the sequence.</a:t>
            </a:r>
          </a:p>
        </p:txBody>
      </p:sp>
      <p:pic>
        <p:nvPicPr>
          <p:cNvPr id="6" name="Picture 5">
            <a:extLst>
              <a:ext uri="{FF2B5EF4-FFF2-40B4-BE49-F238E27FC236}">
                <a16:creationId xmlns:a16="http://schemas.microsoft.com/office/drawing/2014/main" id="{D5167780-4D5D-D645-B289-D510D32C6930}"/>
              </a:ext>
            </a:extLst>
          </p:cNvPr>
          <p:cNvPicPr>
            <a:picLocks noChangeAspect="1"/>
          </p:cNvPicPr>
          <p:nvPr/>
        </p:nvPicPr>
        <p:blipFill>
          <a:blip r:embed="rId3"/>
          <a:stretch>
            <a:fillRect/>
          </a:stretch>
        </p:blipFill>
        <p:spPr>
          <a:xfrm>
            <a:off x="2375417" y="6030079"/>
            <a:ext cx="6964532" cy="3594597"/>
          </a:xfrm>
          <a:prstGeom prst="rect">
            <a:avLst/>
          </a:prstGeom>
        </p:spPr>
      </p:pic>
    </p:spTree>
    <p:extLst>
      <p:ext uri="{BB962C8B-B14F-4D97-AF65-F5344CB8AC3E}">
        <p14:creationId xmlns:p14="http://schemas.microsoft.com/office/powerpoint/2010/main" val="12052785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E5886-52EA-7E44-AC16-7FA2FC333520}"/>
              </a:ext>
            </a:extLst>
          </p:cNvPr>
          <p:cNvPicPr>
            <a:picLocks noChangeAspect="1"/>
          </p:cNvPicPr>
          <p:nvPr/>
        </p:nvPicPr>
        <p:blipFill>
          <a:blip r:embed="rId3"/>
          <a:stretch>
            <a:fillRect/>
          </a:stretch>
        </p:blipFill>
        <p:spPr>
          <a:xfrm>
            <a:off x="1339645" y="3693042"/>
            <a:ext cx="10117380" cy="4770474"/>
          </a:xfrm>
          <a:prstGeom prst="rect">
            <a:avLst/>
          </a:prstGeom>
        </p:spPr>
      </p:pic>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4" name="Rectangle 3">
            <a:extLst>
              <a:ext uri="{FF2B5EF4-FFF2-40B4-BE49-F238E27FC236}">
                <a16:creationId xmlns:a16="http://schemas.microsoft.com/office/drawing/2014/main" id="{FB5B479A-29AB-6444-B9CD-BE348FD256DB}"/>
              </a:ext>
            </a:extLst>
          </p:cNvPr>
          <p:cNvSpPr/>
          <p:nvPr/>
        </p:nvSpPr>
        <p:spPr>
          <a:xfrm>
            <a:off x="1339645" y="6315740"/>
            <a:ext cx="4784708" cy="42530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36009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n 15">
            <a:extLst>
              <a:ext uri="{FF2B5EF4-FFF2-40B4-BE49-F238E27FC236}">
                <a16:creationId xmlns:a16="http://schemas.microsoft.com/office/drawing/2014/main" id="{67111598-E477-E348-B295-7AAF3682BA91}"/>
              </a:ext>
            </a:extLst>
          </p:cNvPr>
          <p:cNvSpPr/>
          <p:nvPr/>
        </p:nvSpPr>
        <p:spPr>
          <a:xfrm>
            <a:off x="657058" y="3227135"/>
            <a:ext cx="3537284" cy="3086100"/>
          </a:xfrm>
          <a:prstGeom prst="sun">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Moving, Copying and Removing Files</a:t>
            </a:r>
          </a:p>
        </p:txBody>
      </p:sp>
      <p:pic>
        <p:nvPicPr>
          <p:cNvPr id="2" name="Picture 1">
            <a:extLst>
              <a:ext uri="{FF2B5EF4-FFF2-40B4-BE49-F238E27FC236}">
                <a16:creationId xmlns:a16="http://schemas.microsoft.com/office/drawing/2014/main" id="{6A561882-7BAF-694F-87CB-00C143FF604A}"/>
              </a:ext>
            </a:extLst>
          </p:cNvPr>
          <p:cNvPicPr>
            <a:picLocks noChangeAspect="1"/>
          </p:cNvPicPr>
          <p:nvPr/>
        </p:nvPicPr>
        <p:blipFill>
          <a:blip r:embed="rId3"/>
          <a:stretch>
            <a:fillRect/>
          </a:stretch>
        </p:blipFill>
        <p:spPr>
          <a:xfrm>
            <a:off x="1326147" y="3514557"/>
            <a:ext cx="2406315" cy="2406315"/>
          </a:xfrm>
          <a:prstGeom prst="rect">
            <a:avLst/>
          </a:prstGeom>
        </p:spPr>
      </p:pic>
      <p:pic>
        <p:nvPicPr>
          <p:cNvPr id="4" name="Picture 3">
            <a:extLst>
              <a:ext uri="{FF2B5EF4-FFF2-40B4-BE49-F238E27FC236}">
                <a16:creationId xmlns:a16="http://schemas.microsoft.com/office/drawing/2014/main" id="{397393E6-56A3-5C43-AC42-32A502D2804A}"/>
              </a:ext>
            </a:extLst>
          </p:cNvPr>
          <p:cNvPicPr>
            <a:picLocks noChangeAspect="1"/>
          </p:cNvPicPr>
          <p:nvPr/>
        </p:nvPicPr>
        <p:blipFill>
          <a:blip r:embed="rId3"/>
          <a:stretch>
            <a:fillRect/>
          </a:stretch>
        </p:blipFill>
        <p:spPr>
          <a:xfrm>
            <a:off x="1326147" y="6208294"/>
            <a:ext cx="2136274" cy="2136274"/>
          </a:xfrm>
          <a:prstGeom prst="rect">
            <a:avLst/>
          </a:prstGeom>
        </p:spPr>
      </p:pic>
      <p:pic>
        <p:nvPicPr>
          <p:cNvPr id="7" name="Picture 6">
            <a:extLst>
              <a:ext uri="{FF2B5EF4-FFF2-40B4-BE49-F238E27FC236}">
                <a16:creationId xmlns:a16="http://schemas.microsoft.com/office/drawing/2014/main" id="{BE593503-3E6C-4C48-836B-2E3D3526275E}"/>
              </a:ext>
            </a:extLst>
          </p:cNvPr>
          <p:cNvPicPr>
            <a:picLocks noChangeAspect="1"/>
          </p:cNvPicPr>
          <p:nvPr/>
        </p:nvPicPr>
        <p:blipFill>
          <a:blip r:embed="rId3"/>
          <a:stretch>
            <a:fillRect/>
          </a:stretch>
        </p:blipFill>
        <p:spPr>
          <a:xfrm>
            <a:off x="10426700" y="3763213"/>
            <a:ext cx="1625600" cy="1625600"/>
          </a:xfrm>
          <a:prstGeom prst="rect">
            <a:avLst/>
          </a:prstGeom>
        </p:spPr>
      </p:pic>
      <p:sp>
        <p:nvSpPr>
          <p:cNvPr id="8" name="Right Arrow 7">
            <a:extLst>
              <a:ext uri="{FF2B5EF4-FFF2-40B4-BE49-F238E27FC236}">
                <a16:creationId xmlns:a16="http://schemas.microsoft.com/office/drawing/2014/main" id="{D2D1E6FD-4202-644D-9938-90E565FBD8C1}"/>
              </a:ext>
            </a:extLst>
          </p:cNvPr>
          <p:cNvSpPr/>
          <p:nvPr/>
        </p:nvSpPr>
        <p:spPr>
          <a:xfrm>
            <a:off x="8555121" y="4343403"/>
            <a:ext cx="1660358" cy="649705"/>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a:extLst>
              <a:ext uri="{FF2B5EF4-FFF2-40B4-BE49-F238E27FC236}">
                <a16:creationId xmlns:a16="http://schemas.microsoft.com/office/drawing/2014/main" id="{F1B6CC19-9189-1A4F-B66A-ABCF8E9DAE3B}"/>
              </a:ext>
            </a:extLst>
          </p:cNvPr>
          <p:cNvPicPr>
            <a:picLocks noChangeAspect="1"/>
          </p:cNvPicPr>
          <p:nvPr/>
        </p:nvPicPr>
        <p:blipFill>
          <a:blip r:embed="rId3"/>
          <a:stretch>
            <a:fillRect/>
          </a:stretch>
        </p:blipFill>
        <p:spPr>
          <a:xfrm>
            <a:off x="6640763" y="3763213"/>
            <a:ext cx="1625600" cy="1625600"/>
          </a:xfrm>
          <a:prstGeom prst="rect">
            <a:avLst/>
          </a:prstGeom>
        </p:spPr>
      </p:pic>
      <p:pic>
        <p:nvPicPr>
          <p:cNvPr id="10" name="Picture 9">
            <a:extLst>
              <a:ext uri="{FF2B5EF4-FFF2-40B4-BE49-F238E27FC236}">
                <a16:creationId xmlns:a16="http://schemas.microsoft.com/office/drawing/2014/main" id="{4BC2D311-DD03-7645-BB4B-83FF38858274}"/>
              </a:ext>
            </a:extLst>
          </p:cNvPr>
          <p:cNvPicPr>
            <a:picLocks noChangeAspect="1"/>
          </p:cNvPicPr>
          <p:nvPr/>
        </p:nvPicPr>
        <p:blipFill>
          <a:blip r:embed="rId3"/>
          <a:stretch>
            <a:fillRect/>
          </a:stretch>
        </p:blipFill>
        <p:spPr>
          <a:xfrm>
            <a:off x="1783347" y="6831929"/>
            <a:ext cx="2136274" cy="2136274"/>
          </a:xfrm>
          <a:prstGeom prst="rect">
            <a:avLst/>
          </a:prstGeom>
        </p:spPr>
      </p:pic>
      <p:grpSp>
        <p:nvGrpSpPr>
          <p:cNvPr id="17" name="Group 16">
            <a:extLst>
              <a:ext uri="{FF2B5EF4-FFF2-40B4-BE49-F238E27FC236}">
                <a16:creationId xmlns:a16="http://schemas.microsoft.com/office/drawing/2014/main" id="{E4A0F161-BABE-C44B-ACB8-3A27AE2D9F3F}"/>
              </a:ext>
            </a:extLst>
          </p:cNvPr>
          <p:cNvGrpSpPr/>
          <p:nvPr/>
        </p:nvGrpSpPr>
        <p:grpSpPr>
          <a:xfrm>
            <a:off x="7953542" y="5920872"/>
            <a:ext cx="2973137" cy="3561347"/>
            <a:chOff x="8266363" y="5920872"/>
            <a:chExt cx="2973137" cy="3561347"/>
          </a:xfrm>
        </p:grpSpPr>
        <p:pic>
          <p:nvPicPr>
            <p:cNvPr id="14" name="Picture 13">
              <a:extLst>
                <a:ext uri="{FF2B5EF4-FFF2-40B4-BE49-F238E27FC236}">
                  <a16:creationId xmlns:a16="http://schemas.microsoft.com/office/drawing/2014/main" id="{9D3D816A-9F40-E044-A43C-3654ED80B93D}"/>
                </a:ext>
              </a:extLst>
            </p:cNvPr>
            <p:cNvPicPr>
              <a:picLocks noChangeAspect="1"/>
            </p:cNvPicPr>
            <p:nvPr/>
          </p:nvPicPr>
          <p:blipFill>
            <a:blip r:embed="rId3"/>
            <a:stretch>
              <a:fillRect/>
            </a:stretch>
          </p:blipFill>
          <p:spPr>
            <a:xfrm>
              <a:off x="8361948" y="6310562"/>
              <a:ext cx="2781969" cy="2781969"/>
            </a:xfrm>
            <a:prstGeom prst="rect">
              <a:avLst/>
            </a:prstGeom>
          </p:spPr>
        </p:pic>
        <p:sp>
          <p:nvSpPr>
            <p:cNvPr id="15" name="Multiply 14">
              <a:extLst>
                <a:ext uri="{FF2B5EF4-FFF2-40B4-BE49-F238E27FC236}">
                  <a16:creationId xmlns:a16="http://schemas.microsoft.com/office/drawing/2014/main" id="{359BD5FB-0F3A-3E43-8A00-E11B78CF04AF}"/>
                </a:ext>
              </a:extLst>
            </p:cNvPr>
            <p:cNvSpPr/>
            <p:nvPr/>
          </p:nvSpPr>
          <p:spPr>
            <a:xfrm>
              <a:off x="8266363" y="5920872"/>
              <a:ext cx="2973137" cy="3561347"/>
            </a:xfrm>
            <a:prstGeom prst="mathMultiply">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6626546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pic>
        <p:nvPicPr>
          <p:cNvPr id="4" name="Picture 3">
            <a:extLst>
              <a:ext uri="{FF2B5EF4-FFF2-40B4-BE49-F238E27FC236}">
                <a16:creationId xmlns:a16="http://schemas.microsoft.com/office/drawing/2014/main" id="{F6EAC37A-101F-0E49-A7A9-FE51B934F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126" y="2303319"/>
            <a:ext cx="8590547" cy="6429403"/>
          </a:xfrm>
          <a:prstGeom prst="rect">
            <a:avLst/>
          </a:prstGeom>
        </p:spPr>
      </p:pic>
      <p:sp>
        <p:nvSpPr>
          <p:cNvPr id="5" name="TextBox 4">
            <a:extLst>
              <a:ext uri="{FF2B5EF4-FFF2-40B4-BE49-F238E27FC236}">
                <a16:creationId xmlns:a16="http://schemas.microsoft.com/office/drawing/2014/main" id="{B102CDCF-0BC6-7143-8563-0D48BC06DEC2}"/>
              </a:ext>
            </a:extLst>
          </p:cNvPr>
          <p:cNvSpPr txBox="1"/>
          <p:nvPr/>
        </p:nvSpPr>
        <p:spPr>
          <a:xfrm>
            <a:off x="9047995" y="8732722"/>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51900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3543300"/>
            <a:ext cx="10488132" cy="59622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err="1"/>
              <a:t>cp</a:t>
            </a:r>
            <a:r>
              <a:rPr lang="en-US" dirty="0"/>
              <a:t> &lt;</a:t>
            </a:r>
            <a:r>
              <a:rPr lang="en-US" b="1" dirty="0"/>
              <a:t>filename&gt; &lt;</a:t>
            </a:r>
            <a:r>
              <a:rPr lang="en-US" b="1" dirty="0" err="1"/>
              <a:t>new_filename</a:t>
            </a:r>
            <a:r>
              <a:rPr lang="en-US" b="1" dirty="0"/>
              <a:t>&gt;</a:t>
            </a:r>
          </a:p>
          <a:p>
            <a:pPr marL="571500" indent="-571500">
              <a:spcBef>
                <a:spcPts val="600"/>
              </a:spcBef>
              <a:buSzTx/>
              <a:buFont typeface="Arial" panose="020B0604020202020204" pitchFamily="34" charset="0"/>
              <a:buChar char="•"/>
            </a:pPr>
            <a:r>
              <a:rPr lang="en-US" dirty="0"/>
              <a:t>try this with SRR098026.fastq in the </a:t>
            </a:r>
            <a:r>
              <a:rPr lang="en-US" dirty="0" err="1"/>
              <a:t>shell_data</a:t>
            </a:r>
            <a:r>
              <a:rPr lang="en-US" dirty="0"/>
              <a:t>/</a:t>
            </a:r>
            <a:r>
              <a:rPr lang="en-US" dirty="0" err="1"/>
              <a:t>untrimmed_fastq</a:t>
            </a:r>
            <a:r>
              <a:rPr lang="en-US" dirty="0"/>
              <a:t> directory, and call it SR098026-copy.fastq </a:t>
            </a:r>
          </a:p>
          <a:p>
            <a:pPr marL="571500" indent="-571500">
              <a:spcBef>
                <a:spcPts val="600"/>
              </a:spcBef>
              <a:buSzTx/>
              <a:buFont typeface="Arial" panose="020B0604020202020204" pitchFamily="34" charset="0"/>
              <a:buChar char="•"/>
            </a:pPr>
            <a:r>
              <a:rPr lang="en-US" dirty="0"/>
              <a:t>then list the files</a:t>
            </a:r>
          </a:p>
        </p:txBody>
      </p:sp>
    </p:spTree>
    <p:extLst>
      <p:ext uri="{BB962C8B-B14F-4D97-AF65-F5344CB8AC3E}">
        <p14:creationId xmlns:p14="http://schemas.microsoft.com/office/powerpoint/2010/main" val="196190454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5" name="TextBox 4">
            <a:extLst>
              <a:ext uri="{FF2B5EF4-FFF2-40B4-BE49-F238E27FC236}">
                <a16:creationId xmlns:a16="http://schemas.microsoft.com/office/drawing/2014/main" id="{B102CDCF-0BC6-7143-8563-0D48BC06DEC2}"/>
              </a:ext>
            </a:extLst>
          </p:cNvPr>
          <p:cNvSpPr txBox="1"/>
          <p:nvPr/>
        </p:nvSpPr>
        <p:spPr>
          <a:xfrm>
            <a:off x="9225513" y="8732722"/>
            <a:ext cx="230672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www_slon_pics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2C36712B-3F08-A142-BD74-68823F3D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65" y="2026275"/>
            <a:ext cx="10059670" cy="6706447"/>
          </a:xfrm>
          <a:prstGeom prst="rect">
            <a:avLst/>
          </a:prstGeom>
        </p:spPr>
      </p:pic>
      <p:sp>
        <p:nvSpPr>
          <p:cNvPr id="7" name="TextBox 6">
            <a:extLst>
              <a:ext uri="{FF2B5EF4-FFF2-40B4-BE49-F238E27FC236}">
                <a16:creationId xmlns:a16="http://schemas.microsoft.com/office/drawing/2014/main" id="{411C76F5-7D26-A14E-842B-76C3D3C01B37}"/>
              </a:ext>
            </a:extLst>
          </p:cNvPr>
          <p:cNvSpPr txBox="1"/>
          <p:nvPr/>
        </p:nvSpPr>
        <p:spPr>
          <a:xfrm>
            <a:off x="7974261" y="5011521"/>
            <a:ext cx="4078039" cy="656590"/>
          </a:xfrm>
          <a:prstGeom prst="rect">
            <a:avLst/>
          </a:prstGeom>
          <a:solidFill>
            <a:schemeClr val="bg1">
              <a:alpha val="93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Light"/>
              </a:rPr>
              <a:t>Nope, not this easy</a:t>
            </a:r>
          </a:p>
        </p:txBody>
      </p:sp>
    </p:spTree>
    <p:extLst>
      <p:ext uri="{BB962C8B-B14F-4D97-AF65-F5344CB8AC3E}">
        <p14:creationId xmlns:p14="http://schemas.microsoft.com/office/powerpoint/2010/main" val="20727324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err="1">
                <a:latin typeface="Helvetica"/>
                <a:ea typeface="Helvetica"/>
                <a:cs typeface="Helvetica"/>
                <a:sym typeface="Helvetica"/>
              </a:rPr>
              <a:t>mkdir</a:t>
            </a:r>
            <a:r>
              <a:rPr lang="en-US" b="1" dirty="0">
                <a:latin typeface="Helvetica"/>
                <a:ea typeface="Helvetica"/>
                <a:cs typeface="Helvetica"/>
                <a:sym typeface="Helvetica"/>
              </a:rPr>
              <a:t> &lt;filename&gt; </a:t>
            </a:r>
            <a:r>
              <a:rPr lang="en-US" dirty="0"/>
              <a:t>creates a directory with the name you choose</a:t>
            </a:r>
          </a:p>
          <a:p>
            <a:pPr hangingPunct="1"/>
            <a:r>
              <a:rPr lang="en-US" dirty="0">
                <a:latin typeface="Helvetica"/>
                <a:sym typeface="Helvetica"/>
              </a:rPr>
              <a:t>try </a:t>
            </a:r>
            <a:r>
              <a:rPr lang="en-US" b="1" dirty="0" err="1">
                <a:latin typeface="Helvetica"/>
                <a:sym typeface="Helvetica"/>
              </a:rPr>
              <a:t>mkdir</a:t>
            </a:r>
            <a:r>
              <a:rPr lang="en-US" b="1" dirty="0">
                <a:latin typeface="Helvetica"/>
                <a:sym typeface="Helvetica"/>
              </a:rPr>
              <a:t> backup</a:t>
            </a:r>
            <a:endParaRPr lang="en-US" b="1" dirty="0"/>
          </a:p>
        </p:txBody>
      </p:sp>
    </p:spTree>
    <p:extLst>
      <p:ext uri="{BB962C8B-B14F-4D97-AF65-F5344CB8AC3E}">
        <p14:creationId xmlns:p14="http://schemas.microsoft.com/office/powerpoint/2010/main" val="3400842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1270000" y="334433"/>
            <a:ext cx="10464800" cy="1422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defTabSz="514095">
              <a:defRPr sz="7040"/>
            </a:lvl1pPr>
          </a:lstStyle>
          <a:p>
            <a:r>
              <a:t>Designed for ease of use:</a:t>
            </a:r>
          </a:p>
        </p:txBody>
      </p:sp>
      <p:pic>
        <p:nvPicPr>
          <p:cNvPr id="131" name="Screen Shot 2017-09-05 at 12.42.02 PM.png"/>
          <p:cNvPicPr>
            <a:picLocks noGrp="1" noChangeAspect="1"/>
          </p:cNvPicPr>
          <p:nvPr>
            <p:ph type="pic" idx="13"/>
          </p:nvPr>
        </p:nvPicPr>
        <p:blipFill>
          <a:blip r:embed="rId3">
            <a:extLst/>
          </a:blip>
          <a:srcRect t="7777" b="7777"/>
          <a:stretch>
            <a:fillRect/>
          </a:stretch>
        </p:blipFill>
        <p:spPr>
          <a:xfrm>
            <a:off x="1612900" y="2429933"/>
            <a:ext cx="9779000" cy="5918201"/>
          </a:xfrm>
          <a:prstGeom prst="rect">
            <a:avLst/>
          </a:prstGeom>
        </p:spPr>
      </p:pic>
      <p:pic>
        <p:nvPicPr>
          <p:cNvPr id="132" name="Screen Shot 2017-09-05 at 11.25.04 AM.png"/>
          <p:cNvPicPr>
            <a:picLocks noChangeAspect="1"/>
          </p:cNvPicPr>
          <p:nvPr/>
        </p:nvPicPr>
        <p:blipFill>
          <a:blip r:embed="rId4">
            <a:extLst/>
          </a:blip>
          <a:srcRect/>
          <a:stretch>
            <a:fillRect/>
          </a:stretch>
        </p:blipFill>
        <p:spPr>
          <a:xfrm>
            <a:off x="1612900" y="3490198"/>
            <a:ext cx="9779000" cy="3797671"/>
          </a:xfrm>
          <a:prstGeom prst="rect">
            <a:avLst/>
          </a:prstGeom>
          <a:ln w="12700">
            <a:miter lim="400000"/>
          </a:ln>
        </p:spPr>
      </p:pic>
      <p:sp>
        <p:nvSpPr>
          <p:cNvPr id="133" name="Shape 133"/>
          <p:cNvSpPr>
            <a:spLocks noGrp="1"/>
          </p:cNvSpPr>
          <p:nvPr>
            <p:ph type="title"/>
          </p:nvPr>
        </p:nvSpPr>
        <p:spPr>
          <a:xfrm>
            <a:off x="1270000" y="334433"/>
            <a:ext cx="10464800" cy="1422401"/>
          </a:xfrm>
          <a:prstGeom prst="rect">
            <a:avLst/>
          </a:prstGeom>
        </p:spPr>
        <p:txBody>
          <a:bodyPr/>
          <a:lstStyle/>
          <a:p>
            <a:r>
              <a:t>Designed for power</a:t>
            </a:r>
          </a:p>
        </p:txBody>
      </p:sp>
      <p:sp>
        <p:nvSpPr>
          <p:cNvPr id="134" name="Shape 134"/>
          <p:cNvSpPr/>
          <p:nvPr/>
        </p:nvSpPr>
        <p:spPr>
          <a:xfrm>
            <a:off x="4970828" y="330200"/>
            <a:ext cx="3063144" cy="177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1000" b="1">
                <a:latin typeface="Helvetica"/>
                <a:ea typeface="Helvetica"/>
                <a:cs typeface="Helvetica"/>
                <a:sym typeface="Helvetica"/>
              </a:defRPr>
            </a:lvl1pPr>
          </a:lstStyle>
          <a:p>
            <a:r>
              <a:t>NOT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1000" fill="hold"/>
                                        <p:tgtEl>
                                          <p:spTgt spid="134"/>
                                        </p:tgtEl>
                                        <p:attrNameLst>
                                          <p:attrName>ppt_x</p:attrName>
                                        </p:attrNameLst>
                                      </p:cBhvr>
                                      <p:tavLst>
                                        <p:tav tm="0">
                                          <p:val>
                                            <p:strVal val="#ppt_x"/>
                                          </p:val>
                                        </p:tav>
                                        <p:tav tm="100000">
                                          <p:val>
                                            <p:strVal val="#ppt_x"/>
                                          </p:val>
                                        </p:tav>
                                      </p:tavLst>
                                    </p:anim>
                                    <p:anim calcmode="lin" valueType="num">
                                      <p:cBhvr>
                                        <p:cTn id="8" dur="100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iterate>
                                    <p:tmAbs val="0"/>
                                  </p:iterate>
                                  <p:childTnLst>
                                    <p:set>
                                      <p:cBhvr>
                                        <p:cTn id="12" fill="hold">
                                          <p:stCondLst>
                                            <p:cond delay="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3" nodeType="clickEffect">
                                  <p:stCondLst>
                                    <p:cond delay="0"/>
                                  </p:stCondLst>
                                  <p:iterate>
                                    <p:tmAbs val="0"/>
                                  </p:iterate>
                                  <p:childTnLst>
                                    <p:set>
                                      <p:cBhvr>
                                        <p:cTn id="16" fill="hold">
                                          <p:stCondLst>
                                            <p:cond delay="0"/>
                                          </p:stCondLst>
                                        </p:cTn>
                                        <p:tgtEl>
                                          <p:spTgt spid="1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2" animBg="1" advAuto="0"/>
      <p:bldP spid="132" grpId="5" animBg="1" advAuto="0"/>
      <p:bldP spid="133" grpId="4" animBg="1" advAuto="0"/>
      <p:bldP spid="134" grpId="1" animBg="1" advAuto="0"/>
      <p:bldP spid="134"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endParaRPr lang="en-US" b="1" dirty="0"/>
          </a:p>
        </p:txBody>
      </p:sp>
      <p:pic>
        <p:nvPicPr>
          <p:cNvPr id="4" name="Picture 3">
            <a:extLst>
              <a:ext uri="{FF2B5EF4-FFF2-40B4-BE49-F238E27FC236}">
                <a16:creationId xmlns:a16="http://schemas.microsoft.com/office/drawing/2014/main" id="{D3F3461F-D46A-9F42-9EA3-17852726C3D7}"/>
              </a:ext>
            </a:extLst>
          </p:cNvPr>
          <p:cNvPicPr>
            <a:picLocks noChangeAspect="1"/>
          </p:cNvPicPr>
          <p:nvPr/>
        </p:nvPicPr>
        <p:blipFill>
          <a:blip r:embed="rId3"/>
          <a:stretch>
            <a:fillRect/>
          </a:stretch>
        </p:blipFill>
        <p:spPr>
          <a:xfrm>
            <a:off x="4365868" y="2425808"/>
            <a:ext cx="4268177" cy="5467730"/>
          </a:xfrm>
          <a:prstGeom prst="rect">
            <a:avLst/>
          </a:prstGeom>
        </p:spPr>
      </p:pic>
    </p:spTree>
    <p:extLst>
      <p:ext uri="{BB962C8B-B14F-4D97-AF65-F5344CB8AC3E}">
        <p14:creationId xmlns:p14="http://schemas.microsoft.com/office/powerpoint/2010/main" val="200123563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a:latin typeface="Helvetica"/>
                <a:ea typeface="Helvetica"/>
                <a:cs typeface="Helvetica"/>
                <a:sym typeface="Helvetica"/>
              </a:rPr>
              <a:t>mv &lt;</a:t>
            </a:r>
            <a:r>
              <a:rPr lang="en-US" b="1" dirty="0">
                <a:ea typeface="Helvetica"/>
                <a:cs typeface="Helvetica"/>
                <a:sym typeface="Helvetica"/>
              </a:rPr>
              <a:t>filename&gt; &lt;directory&gt;</a:t>
            </a:r>
            <a:r>
              <a:rPr lang="en-US" i="1" dirty="0">
                <a:ea typeface="Helvetica"/>
                <a:cs typeface="Helvetica"/>
                <a:sym typeface="Helvetica"/>
              </a:rPr>
              <a:t> </a:t>
            </a:r>
            <a:r>
              <a:rPr lang="en-US" dirty="0"/>
              <a:t>will move a file to a different directory</a:t>
            </a:r>
          </a:p>
          <a:p>
            <a:pPr hangingPunct="1">
              <a:spcBef>
                <a:spcPts val="0"/>
              </a:spcBef>
            </a:pPr>
            <a:r>
              <a:rPr lang="en-US" b="1" dirty="0">
                <a:latin typeface="Helvetica"/>
                <a:sym typeface="Helvetica"/>
              </a:rPr>
              <a:t>mv</a:t>
            </a:r>
            <a:r>
              <a:rPr lang="en-US" dirty="0">
                <a:latin typeface="Helvetica"/>
                <a:sym typeface="Helvetica"/>
              </a:rPr>
              <a:t> </a:t>
            </a:r>
            <a:r>
              <a:rPr lang="en-US" dirty="0">
                <a:sym typeface="Helvetica"/>
              </a:rPr>
              <a:t>is also the command for renaming files (without copying)</a:t>
            </a:r>
          </a:p>
          <a:p>
            <a:pPr lvl="1" hangingPunct="1">
              <a:spcBef>
                <a:spcPts val="0"/>
              </a:spcBef>
            </a:pPr>
            <a:r>
              <a:rPr lang="en-US" b="1" dirty="0">
                <a:sym typeface="Helvetica"/>
              </a:rPr>
              <a:t>mv</a:t>
            </a:r>
            <a:r>
              <a:rPr lang="en-US" dirty="0">
                <a:sym typeface="Helvetica"/>
              </a:rPr>
              <a:t> &lt;</a:t>
            </a:r>
            <a:r>
              <a:rPr lang="en-US" b="1" dirty="0">
                <a:sym typeface="Helvetica"/>
              </a:rPr>
              <a:t>filename&gt; &lt;</a:t>
            </a:r>
            <a:r>
              <a:rPr lang="en-US" b="1" dirty="0" err="1">
                <a:sym typeface="Helvetica"/>
              </a:rPr>
              <a:t>new_filename</a:t>
            </a:r>
            <a:r>
              <a:rPr lang="en-US" b="1" dirty="0">
                <a:sym typeface="Helvetica"/>
              </a:rPr>
              <a:t>&gt;</a:t>
            </a:r>
          </a:p>
        </p:txBody>
      </p:sp>
    </p:spTree>
    <p:extLst>
      <p:ext uri="{BB962C8B-B14F-4D97-AF65-F5344CB8AC3E}">
        <p14:creationId xmlns:p14="http://schemas.microsoft.com/office/powerpoint/2010/main" val="6884936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Screen Shot 2017-09-06 at 11.02.55 PM.png"/>
          <p:cNvPicPr>
            <a:picLocks noChangeAspect="1"/>
          </p:cNvPicPr>
          <p:nvPr/>
        </p:nvPicPr>
        <p:blipFill>
          <a:blip r:embed="rId3">
            <a:extLst/>
          </a:blip>
          <a:stretch>
            <a:fillRect/>
          </a:stretch>
        </p:blipFill>
        <p:spPr>
          <a:xfrm>
            <a:off x="1295400" y="875247"/>
            <a:ext cx="10414000" cy="6311901"/>
          </a:xfrm>
          <a:prstGeom prst="rect">
            <a:avLst/>
          </a:prstGeom>
          <a:ln w="12700">
            <a:miter lim="400000"/>
          </a:ln>
        </p:spPr>
      </p:pic>
      <p:grpSp>
        <p:nvGrpSpPr>
          <p:cNvPr id="277" name="Group 277"/>
          <p:cNvGrpSpPr/>
          <p:nvPr/>
        </p:nvGrpSpPr>
        <p:grpSpPr>
          <a:xfrm>
            <a:off x="1087886" y="7930200"/>
            <a:ext cx="10829027" cy="1270001"/>
            <a:chOff x="0" y="0"/>
            <a:chExt cx="10829025" cy="1270000"/>
          </a:xfrm>
        </p:grpSpPr>
        <p:sp>
          <p:nvSpPr>
            <p:cNvPr id="275" name="Shape 275"/>
            <p:cNvSpPr/>
            <p:nvPr/>
          </p:nvSpPr>
          <p:spPr>
            <a:xfrm>
              <a:off x="0" y="0"/>
              <a:ext cx="10829026" cy="1270000"/>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276" name="Screen Shot 2017-09-06 at 11.04.08 PM.png"/>
            <p:cNvPicPr>
              <a:picLocks noChangeAspect="1"/>
            </p:cNvPicPr>
            <p:nvPr/>
          </p:nvPicPr>
          <p:blipFill>
            <a:blip r:embed="rId5">
              <a:extLst/>
            </a:blip>
            <a:stretch>
              <a:fillRect/>
            </a:stretch>
          </p:blipFill>
          <p:spPr>
            <a:xfrm>
              <a:off x="220213" y="209550"/>
              <a:ext cx="10388601" cy="850900"/>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8" name="Picture 7">
            <a:extLst>
              <a:ext uri="{FF2B5EF4-FFF2-40B4-BE49-F238E27FC236}">
                <a16:creationId xmlns:a16="http://schemas.microsoft.com/office/drawing/2014/main" id="{641CF4A5-ED47-B240-B014-73D9A4164C0A}"/>
              </a:ext>
            </a:extLst>
          </p:cNvPr>
          <p:cNvPicPr>
            <a:picLocks noChangeAspect="1"/>
          </p:cNvPicPr>
          <p:nvPr/>
        </p:nvPicPr>
        <p:blipFill>
          <a:blip r:embed="rId3"/>
          <a:stretch>
            <a:fillRect/>
          </a:stretch>
        </p:blipFill>
        <p:spPr>
          <a:xfrm>
            <a:off x="2794000" y="2187819"/>
            <a:ext cx="7416800" cy="6819900"/>
          </a:xfrm>
          <a:prstGeom prst="rect">
            <a:avLst/>
          </a:prstGeom>
          <a:ln>
            <a:solidFill>
              <a:schemeClr val="tx1"/>
            </a:solidFill>
          </a:ln>
        </p:spPr>
      </p:pic>
      <p:sp>
        <p:nvSpPr>
          <p:cNvPr id="3" name="Rectangle 2">
            <a:extLst>
              <a:ext uri="{FF2B5EF4-FFF2-40B4-BE49-F238E27FC236}">
                <a16:creationId xmlns:a16="http://schemas.microsoft.com/office/drawing/2014/main" id="{4D8A98F5-47FE-4D41-862E-EDEDDE5A936E}"/>
              </a:ext>
            </a:extLst>
          </p:cNvPr>
          <p:cNvSpPr/>
          <p:nvPr/>
        </p:nvSpPr>
        <p:spPr>
          <a:xfrm>
            <a:off x="2934586" y="4040372"/>
            <a:ext cx="3083442" cy="3827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90446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6" name="Picture 5">
            <a:extLst>
              <a:ext uri="{FF2B5EF4-FFF2-40B4-BE49-F238E27FC236}">
                <a16:creationId xmlns:a16="http://schemas.microsoft.com/office/drawing/2014/main" id="{093056B7-033A-2447-A4A1-AF3EA2DD61F7}"/>
              </a:ext>
            </a:extLst>
          </p:cNvPr>
          <p:cNvPicPr>
            <a:picLocks noChangeAspect="1"/>
          </p:cNvPicPr>
          <p:nvPr/>
        </p:nvPicPr>
        <p:blipFill>
          <a:blip r:embed="rId3"/>
          <a:stretch>
            <a:fillRect/>
          </a:stretch>
        </p:blipFill>
        <p:spPr>
          <a:xfrm>
            <a:off x="820022" y="2603500"/>
            <a:ext cx="11364756" cy="6552828"/>
          </a:xfrm>
          <a:prstGeom prst="rect">
            <a:avLst/>
          </a:prstGeom>
        </p:spPr>
      </p:pic>
    </p:spTree>
    <p:extLst>
      <p:ext uri="{BB962C8B-B14F-4D97-AF65-F5344CB8AC3E}">
        <p14:creationId xmlns:p14="http://schemas.microsoft.com/office/powerpoint/2010/main" val="20881849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Helvetica"/>
                <a:ea typeface="Helvetica"/>
                <a:cs typeface="Helvetica"/>
                <a:sym typeface="Helvetica"/>
              </a:rPr>
              <a:t>chmod</a:t>
            </a:r>
            <a:r>
              <a:rPr lang="en-US" b="1" dirty="0">
                <a:latin typeface="Helvetica"/>
                <a:ea typeface="Helvetica"/>
                <a:cs typeface="Helvetica"/>
                <a:sym typeface="Helvetica"/>
              </a:rPr>
              <a:t> -w &lt;</a:t>
            </a:r>
            <a:r>
              <a:rPr lang="en-US" b="1" dirty="0">
                <a:ea typeface="Helvetica"/>
                <a:cs typeface="Helvetica"/>
                <a:sym typeface="Helvetica"/>
              </a:rPr>
              <a:t>filename&gt;</a:t>
            </a:r>
            <a:r>
              <a:rPr lang="en-US" i="1" dirty="0">
                <a:ea typeface="Helvetica"/>
                <a:cs typeface="Helvetica"/>
                <a:sym typeface="Helvetica"/>
              </a:rPr>
              <a:t> </a:t>
            </a:r>
            <a:r>
              <a:rPr lang="en-US" dirty="0">
                <a:ea typeface="Helvetica"/>
                <a:cs typeface="Helvetica"/>
                <a:sym typeface="Helvetica"/>
              </a:rPr>
              <a:t>will remove the “write” permission for the file</a:t>
            </a:r>
          </a:p>
          <a:p>
            <a:pPr hangingPunct="1">
              <a:spcBef>
                <a:spcPts val="1200"/>
              </a:spcBef>
            </a:pPr>
            <a:r>
              <a:rPr lang="en-US" dirty="0">
                <a:ea typeface="Helvetica"/>
                <a:cs typeface="Helvetica"/>
                <a:sym typeface="Helvetica"/>
              </a:rPr>
              <a:t>You can add or remove read, write and execute permissions, depending on your own user level permissions in the file system</a:t>
            </a:r>
          </a:p>
          <a:p>
            <a:pPr hangingPunct="1"/>
            <a:endParaRPr lang="en-US" dirty="0">
              <a:ea typeface="Helvetica"/>
              <a:cs typeface="Helvetica"/>
              <a:sym typeface="Helvetica"/>
            </a:endParaRPr>
          </a:p>
        </p:txBody>
      </p:sp>
    </p:spTree>
    <p:extLst>
      <p:ext uri="{BB962C8B-B14F-4D97-AF65-F5344CB8AC3E}">
        <p14:creationId xmlns:p14="http://schemas.microsoft.com/office/powerpoint/2010/main" val="121880697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pic>
        <p:nvPicPr>
          <p:cNvPr id="4" name="Picture 3">
            <a:extLst>
              <a:ext uri="{FF2B5EF4-FFF2-40B4-BE49-F238E27FC236}">
                <a16:creationId xmlns:a16="http://schemas.microsoft.com/office/drawing/2014/main" id="{1E132A98-635C-4E44-907A-D8777D069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0" y="1705828"/>
            <a:ext cx="11711259" cy="7480409"/>
          </a:xfrm>
          <a:prstGeom prst="rect">
            <a:avLst/>
          </a:prstGeom>
        </p:spPr>
      </p:pic>
      <p:sp>
        <p:nvSpPr>
          <p:cNvPr id="5" name="Rectangle 4">
            <a:extLst>
              <a:ext uri="{FF2B5EF4-FFF2-40B4-BE49-F238E27FC236}">
                <a16:creationId xmlns:a16="http://schemas.microsoft.com/office/drawing/2014/main" id="{0E8FA589-7440-874F-9EB1-2B6A379B79EE}"/>
              </a:ext>
            </a:extLst>
          </p:cNvPr>
          <p:cNvSpPr/>
          <p:nvPr/>
        </p:nvSpPr>
        <p:spPr>
          <a:xfrm>
            <a:off x="1226634" y="2787805"/>
            <a:ext cx="5275766" cy="62000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1145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mj-lt"/>
                <a:ea typeface="Helvetica"/>
                <a:cs typeface="Helvetica"/>
                <a:sym typeface="Helvetica"/>
              </a:rPr>
              <a:t>rm</a:t>
            </a:r>
            <a:r>
              <a:rPr lang="en-US" b="1" dirty="0">
                <a:ea typeface="Helvetica"/>
                <a:cs typeface="Helvetica"/>
                <a:sym typeface="Helvetica"/>
              </a:rPr>
              <a:t> &lt;filename&gt;</a:t>
            </a:r>
            <a:r>
              <a:rPr lang="en-US" i="1" dirty="0">
                <a:ea typeface="Helvetica"/>
                <a:cs typeface="Helvetica"/>
                <a:sym typeface="Helvetica"/>
              </a:rPr>
              <a:t> </a:t>
            </a:r>
            <a:r>
              <a:rPr lang="en-US" dirty="0">
                <a:ea typeface="Helvetica"/>
                <a:cs typeface="Helvetica"/>
                <a:sym typeface="Helvetica"/>
              </a:rPr>
              <a:t>will remove the file</a:t>
            </a:r>
          </a:p>
          <a:p>
            <a:pPr hangingPunct="1">
              <a:spcBef>
                <a:spcPts val="1200"/>
              </a:spcBef>
            </a:pPr>
            <a:r>
              <a:rPr lang="en-US" dirty="0">
                <a:ea typeface="Helvetica"/>
                <a:cs typeface="Helvetica"/>
                <a:sym typeface="Helvetica"/>
              </a:rPr>
              <a:t>Note: removing a file in the shell removes it forever. There is no trash can here.</a:t>
            </a:r>
          </a:p>
          <a:p>
            <a:pPr hangingPunct="1">
              <a:spcBef>
                <a:spcPts val="1200"/>
              </a:spcBef>
            </a:pPr>
            <a:r>
              <a:rPr lang="en-US" b="1" dirty="0" err="1">
                <a:ea typeface="Helvetica"/>
                <a:cs typeface="Helvetica"/>
                <a:sym typeface="Helvetica"/>
              </a:rPr>
              <a:t>rm</a:t>
            </a:r>
            <a:r>
              <a:rPr lang="en-US" dirty="0">
                <a:ea typeface="Helvetica"/>
                <a:cs typeface="Helvetica"/>
                <a:sym typeface="Helvetica"/>
              </a:rPr>
              <a:t> will not remove directories</a:t>
            </a:r>
          </a:p>
          <a:p>
            <a:pPr lvl="1" hangingPunct="1">
              <a:spcBef>
                <a:spcPts val="1200"/>
              </a:spcBef>
            </a:pPr>
            <a:r>
              <a:rPr lang="en-US" sz="3200" dirty="0">
                <a:ea typeface="Helvetica"/>
                <a:cs typeface="Helvetica"/>
                <a:sym typeface="Helvetica"/>
              </a:rPr>
              <a:t>to remove a directory and its contents, use </a:t>
            </a:r>
            <a:r>
              <a:rPr lang="en-US" sz="3200" b="1" dirty="0" err="1">
                <a:ea typeface="Helvetica"/>
                <a:cs typeface="Helvetica"/>
                <a:sym typeface="Helvetica"/>
              </a:rPr>
              <a:t>rm</a:t>
            </a:r>
            <a:r>
              <a:rPr lang="en-US" sz="3200" b="1" dirty="0">
                <a:ea typeface="Helvetica"/>
                <a:cs typeface="Helvetica"/>
                <a:sym typeface="Helvetica"/>
              </a:rPr>
              <a:t> -r</a:t>
            </a:r>
            <a:r>
              <a:rPr lang="en-US" sz="3200" dirty="0">
                <a:ea typeface="Helvetica"/>
                <a:cs typeface="Helvetica"/>
                <a:sym typeface="Helvetica"/>
              </a:rPr>
              <a:t> for “recursive” removal</a:t>
            </a:r>
          </a:p>
          <a:p>
            <a:pPr lvl="1" hangingPunct="1">
              <a:spcBef>
                <a:spcPts val="1200"/>
              </a:spcBef>
            </a:pPr>
            <a:r>
              <a:rPr lang="en-US" sz="3200" dirty="0">
                <a:ea typeface="Helvetica"/>
                <a:cs typeface="Helvetica"/>
                <a:sym typeface="Helvetica"/>
              </a:rPr>
              <a:t>to have the shell ask you if it’s okay to remove the file(s), add the </a:t>
            </a:r>
            <a:r>
              <a:rPr lang="en-US" sz="3200" b="1" dirty="0">
                <a:ea typeface="Helvetica"/>
                <a:cs typeface="Helvetica"/>
                <a:sym typeface="Helvetica"/>
              </a:rPr>
              <a:t>-</a:t>
            </a:r>
            <a:r>
              <a:rPr lang="en-US" sz="3200" b="1" dirty="0" err="1">
                <a:ea typeface="Helvetica"/>
                <a:cs typeface="Helvetica"/>
                <a:sym typeface="Helvetica"/>
              </a:rPr>
              <a:t>i</a:t>
            </a:r>
            <a:r>
              <a:rPr lang="en-US" sz="3200" dirty="0">
                <a:ea typeface="Helvetica"/>
                <a:cs typeface="Helvetica"/>
                <a:sym typeface="Helvetica"/>
              </a:rPr>
              <a:t> flag for “interactive” mode</a:t>
            </a:r>
          </a:p>
          <a:p>
            <a:pPr hangingPunct="1">
              <a:spcBef>
                <a:spcPts val="1200"/>
              </a:spcBef>
            </a:pPr>
            <a:endParaRPr lang="en-US" dirty="0">
              <a:ea typeface="Helvetica"/>
              <a:cs typeface="Helvetica"/>
              <a:sym typeface="Helvetica"/>
            </a:endParaRPr>
          </a:p>
        </p:txBody>
      </p:sp>
    </p:spTree>
    <p:extLst>
      <p:ext uri="{BB962C8B-B14F-4D97-AF65-F5344CB8AC3E}">
        <p14:creationId xmlns:p14="http://schemas.microsoft.com/office/powerpoint/2010/main" val="14325838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5BDAEA-0329-954F-B331-286293514422}"/>
              </a:ext>
            </a:extLst>
          </p:cNvPr>
          <p:cNvPicPr>
            <a:picLocks noChangeAspect="1"/>
          </p:cNvPicPr>
          <p:nvPr/>
        </p:nvPicPr>
        <p:blipFill>
          <a:blip r:embed="rId3"/>
          <a:stretch>
            <a:fillRect/>
          </a:stretch>
        </p:blipFill>
        <p:spPr>
          <a:xfrm>
            <a:off x="404942" y="2488019"/>
            <a:ext cx="12160527" cy="3921641"/>
          </a:xfrm>
          <a:prstGeom prst="rect">
            <a:avLst/>
          </a:prstGeom>
        </p:spPr>
      </p:pic>
    </p:spTree>
    <p:extLst>
      <p:ext uri="{BB962C8B-B14F-4D97-AF65-F5344CB8AC3E}">
        <p14:creationId xmlns:p14="http://schemas.microsoft.com/office/powerpoint/2010/main" val="91774924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7">
            <a:extLst>
              <a:ext uri="{FF2B5EF4-FFF2-40B4-BE49-F238E27FC236}">
                <a16:creationId xmlns:a16="http://schemas.microsoft.com/office/drawing/2014/main" id="{7E9D704A-5747-064E-9653-57253BBF5935}"/>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Writing Files</a:t>
            </a:r>
          </a:p>
        </p:txBody>
      </p:sp>
      <p:pic>
        <p:nvPicPr>
          <p:cNvPr id="4" name="Picture 3">
            <a:extLst>
              <a:ext uri="{FF2B5EF4-FFF2-40B4-BE49-F238E27FC236}">
                <a16:creationId xmlns:a16="http://schemas.microsoft.com/office/drawing/2014/main" id="{1A51FCAB-C0BB-FC48-9DD4-8330DD827264}"/>
              </a:ext>
            </a:extLst>
          </p:cNvPr>
          <p:cNvPicPr>
            <a:picLocks noChangeAspect="1"/>
          </p:cNvPicPr>
          <p:nvPr/>
        </p:nvPicPr>
        <p:blipFill rotWithShape="1">
          <a:blip r:embed="rId3">
            <a:extLst>
              <a:ext uri="{28A0092B-C50C-407E-A947-70E740481C1C}">
                <a14:useLocalDpi xmlns:a14="http://schemas.microsoft.com/office/drawing/2010/main" val="0"/>
              </a:ext>
            </a:extLst>
          </a:blip>
          <a:srcRect l="6050" r="7325"/>
          <a:stretch/>
        </p:blipFill>
        <p:spPr>
          <a:xfrm>
            <a:off x="2294860" y="1824805"/>
            <a:ext cx="8415080" cy="6479135"/>
          </a:xfrm>
          <a:prstGeom prst="rect">
            <a:avLst/>
          </a:prstGeom>
        </p:spPr>
      </p:pic>
      <p:sp>
        <p:nvSpPr>
          <p:cNvPr id="5" name="TextBox 4">
            <a:extLst>
              <a:ext uri="{FF2B5EF4-FFF2-40B4-BE49-F238E27FC236}">
                <a16:creationId xmlns:a16="http://schemas.microsoft.com/office/drawing/2014/main" id="{2CAF8894-1A01-5643-AAF4-B8A770739A89}"/>
              </a:ext>
            </a:extLst>
          </p:cNvPr>
          <p:cNvSpPr txBox="1"/>
          <p:nvPr/>
        </p:nvSpPr>
        <p:spPr>
          <a:xfrm>
            <a:off x="8909767" y="8303940"/>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Pexels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6323141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5400" dirty="0"/>
              <a:t>Introducing the Shell</a:t>
            </a:r>
            <a:br>
              <a:rPr lang="en-US" sz="5400" dirty="0"/>
            </a:br>
            <a:r>
              <a:rPr lang="en-US" sz="5400" dirty="0"/>
              <a:t>Why use it?</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504" y="3572540"/>
            <a:ext cx="9901296" cy="5476418"/>
          </a:xfrm>
          <a:prstGeom prst="rect">
            <a:avLst/>
          </a:prstGeom>
        </p:spPr>
      </p:pic>
      <p:sp>
        <p:nvSpPr>
          <p:cNvPr id="10" name="TextBox 9">
            <a:extLst>
              <a:ext uri="{FF2B5EF4-FFF2-40B4-BE49-F238E27FC236}">
                <a16:creationId xmlns:a16="http://schemas.microsoft.com/office/drawing/2014/main" id="{1E170403-D3A6-2B4F-A814-2125178A52BE}"/>
              </a:ext>
            </a:extLst>
          </p:cNvPr>
          <p:cNvSpPr txBox="1"/>
          <p:nvPr/>
        </p:nvSpPr>
        <p:spPr>
          <a:xfrm>
            <a:off x="9764671" y="9238659"/>
            <a:ext cx="181139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Photo by Anthony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2C8CB2C5-D985-9B45-B01C-FF6F0ED34DCD}"/>
              </a:ext>
            </a:extLst>
          </p:cNvPr>
          <p:cNvPicPr>
            <a:picLocks noChangeAspect="1"/>
          </p:cNvPicPr>
          <p:nvPr/>
        </p:nvPicPr>
        <p:blipFill>
          <a:blip r:embed="rId4"/>
          <a:stretch>
            <a:fillRect/>
          </a:stretch>
        </p:blipFill>
        <p:spPr>
          <a:xfrm>
            <a:off x="2228343" y="6796215"/>
            <a:ext cx="1255830" cy="2712593"/>
          </a:xfrm>
          <a:prstGeom prst="rect">
            <a:avLst/>
          </a:prstGeom>
        </p:spPr>
      </p:pic>
      <p:grpSp>
        <p:nvGrpSpPr>
          <p:cNvPr id="4" name="Group 3">
            <a:extLst>
              <a:ext uri="{FF2B5EF4-FFF2-40B4-BE49-F238E27FC236}">
                <a16:creationId xmlns:a16="http://schemas.microsoft.com/office/drawing/2014/main" id="{67EC1CA5-1371-A04F-B1DB-5DA7C643AA5D}"/>
              </a:ext>
            </a:extLst>
          </p:cNvPr>
          <p:cNvGrpSpPr/>
          <p:nvPr/>
        </p:nvGrpSpPr>
        <p:grpSpPr>
          <a:xfrm>
            <a:off x="73353" y="6796215"/>
            <a:ext cx="2154990" cy="1320331"/>
            <a:chOff x="1118924" y="5494248"/>
            <a:chExt cx="2154990" cy="1320331"/>
          </a:xfrm>
        </p:grpSpPr>
        <p:sp>
          <p:nvSpPr>
            <p:cNvPr id="11" name="TextBox 10">
              <a:extLst>
                <a:ext uri="{FF2B5EF4-FFF2-40B4-BE49-F238E27FC236}">
                  <a16:creationId xmlns:a16="http://schemas.microsoft.com/office/drawing/2014/main" id="{FAFADE6E-B7B1-434D-B21D-9BA52573FFF4}"/>
                </a:ext>
              </a:extLst>
            </p:cNvPr>
            <p:cNvSpPr txBox="1"/>
            <p:nvPr/>
          </p:nvSpPr>
          <p:spPr>
            <a:xfrm>
              <a:off x="1288614" y="5790037"/>
              <a:ext cx="1879457" cy="728751"/>
            </a:xfrm>
            <a:prstGeom prst="rect">
              <a:avLst/>
            </a:prstGeom>
            <a:solidFill>
              <a:srgbClr val="FFFFFF">
                <a:alpha val="46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What do I do with this?</a:t>
              </a:r>
            </a:p>
          </p:txBody>
        </p:sp>
        <p:sp>
          <p:nvSpPr>
            <p:cNvPr id="3" name="Cloud Callout 2">
              <a:extLst>
                <a:ext uri="{FF2B5EF4-FFF2-40B4-BE49-F238E27FC236}">
                  <a16:creationId xmlns:a16="http://schemas.microsoft.com/office/drawing/2014/main" id="{1C1E76D5-F214-DE45-8DE0-77E0A0EBB959}"/>
                </a:ext>
              </a:extLst>
            </p:cNvPr>
            <p:cNvSpPr/>
            <p:nvPr/>
          </p:nvSpPr>
          <p:spPr>
            <a:xfrm>
              <a:off x="1118924" y="5494248"/>
              <a:ext cx="2154990" cy="1320331"/>
            </a:xfrm>
            <a:prstGeom prst="cloudCallout">
              <a:avLst>
                <a:gd name="adj1" fmla="val 66004"/>
                <a:gd name="adj2" fmla="val -3534"/>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7" name="TextBox 6">
            <a:extLst>
              <a:ext uri="{FF2B5EF4-FFF2-40B4-BE49-F238E27FC236}">
                <a16:creationId xmlns:a16="http://schemas.microsoft.com/office/drawing/2014/main" id="{7473FBD6-7766-DE48-AD98-BDC631551BE2}"/>
              </a:ext>
            </a:extLst>
          </p:cNvPr>
          <p:cNvSpPr txBox="1"/>
          <p:nvPr/>
        </p:nvSpPr>
        <p:spPr>
          <a:xfrm>
            <a:off x="1276157" y="5613991"/>
            <a:ext cx="145479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Hello, shell!</a:t>
            </a:r>
          </a:p>
        </p:txBody>
      </p:sp>
      <p:sp>
        <p:nvSpPr>
          <p:cNvPr id="8" name="Oval Callout 7">
            <a:extLst>
              <a:ext uri="{FF2B5EF4-FFF2-40B4-BE49-F238E27FC236}">
                <a16:creationId xmlns:a16="http://schemas.microsoft.com/office/drawing/2014/main" id="{C20C8841-7966-214B-9100-533100730228}"/>
              </a:ext>
            </a:extLst>
          </p:cNvPr>
          <p:cNvSpPr/>
          <p:nvPr/>
        </p:nvSpPr>
        <p:spPr>
          <a:xfrm>
            <a:off x="1014849" y="5513833"/>
            <a:ext cx="1977406" cy="1134488"/>
          </a:xfrm>
          <a:prstGeom prst="wedgeEllipseCallout">
            <a:avLst>
              <a:gd name="adj1" fmla="val 34013"/>
              <a:gd name="adj2" fmla="val 83119"/>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127961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Which command line editor?</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mj-lt"/>
                <a:ea typeface="Helvetica"/>
                <a:cs typeface="Helvetica"/>
                <a:sym typeface="Helvetica"/>
              </a:rPr>
              <a:t>vi/vim</a:t>
            </a:r>
            <a:r>
              <a:rPr lang="en-US" b="1" dirty="0">
                <a:ea typeface="Helvetica"/>
                <a:cs typeface="Helvetica"/>
                <a:sym typeface="Helvetica"/>
              </a:rPr>
              <a:t> </a:t>
            </a:r>
            <a:r>
              <a:rPr lang="en-US" dirty="0">
                <a:ea typeface="Helvetica"/>
                <a:cs typeface="Helvetica"/>
                <a:sym typeface="Helvetica"/>
              </a:rPr>
              <a:t>is the editor we’ll use today</a:t>
            </a:r>
          </a:p>
          <a:p>
            <a:pPr lvl="1" hangingPunct="1">
              <a:spcBef>
                <a:spcPts val="1200"/>
              </a:spcBef>
            </a:pPr>
            <a:r>
              <a:rPr lang="en-US" sz="3200" dirty="0">
                <a:ea typeface="Helvetica"/>
                <a:cs typeface="Helvetica"/>
                <a:sym typeface="Helvetica"/>
              </a:rPr>
              <a:t>takes some time to learn, but powerful</a:t>
            </a:r>
          </a:p>
          <a:p>
            <a:pPr hangingPunct="1">
              <a:spcBef>
                <a:spcPts val="1200"/>
              </a:spcBef>
            </a:pPr>
            <a:r>
              <a:rPr lang="en-US" b="1" dirty="0" err="1">
                <a:ea typeface="Helvetica"/>
                <a:cs typeface="Helvetica"/>
                <a:sym typeface="Helvetica"/>
              </a:rPr>
              <a:t>nano</a:t>
            </a:r>
            <a:r>
              <a:rPr lang="en-US" dirty="0">
                <a:ea typeface="Helvetica"/>
                <a:cs typeface="Helvetica"/>
                <a:sym typeface="Helvetica"/>
              </a:rPr>
              <a:t> the editor used by the Carpentries lessons</a:t>
            </a:r>
          </a:p>
          <a:p>
            <a:pPr lvl="1" hangingPunct="1">
              <a:spcBef>
                <a:spcPts val="1200"/>
              </a:spcBef>
            </a:pPr>
            <a:r>
              <a:rPr lang="en-US" sz="3200" dirty="0">
                <a:ea typeface="Helvetica"/>
                <a:cs typeface="Helvetica"/>
                <a:sym typeface="Helvetica"/>
              </a:rPr>
              <a:t>easier to use than vi, but less powerful and not as flexible as vi</a:t>
            </a:r>
          </a:p>
          <a:p>
            <a:pPr hangingPunct="1">
              <a:spcBef>
                <a:spcPts val="1200"/>
              </a:spcBef>
            </a:pPr>
            <a:r>
              <a:rPr lang="en-US" b="1" dirty="0">
                <a:ea typeface="Helvetica"/>
                <a:cs typeface="Helvetica"/>
                <a:sym typeface="Helvetica"/>
              </a:rPr>
              <a:t>others</a:t>
            </a:r>
            <a:endParaRPr lang="en-US" dirty="0">
              <a:ea typeface="Helvetica"/>
              <a:cs typeface="Helvetica"/>
              <a:sym typeface="Helvetica"/>
            </a:endParaRPr>
          </a:p>
          <a:p>
            <a:pPr lvl="1" hangingPunct="1">
              <a:spcBef>
                <a:spcPts val="1200"/>
              </a:spcBef>
            </a:pPr>
            <a:r>
              <a:rPr lang="en-US" sz="2800" b="1" dirty="0">
                <a:ea typeface="Helvetica"/>
                <a:cs typeface="Helvetica"/>
                <a:sym typeface="Helvetica"/>
              </a:rPr>
              <a:t>notepad</a:t>
            </a:r>
            <a:r>
              <a:rPr lang="en-US" sz="2800" dirty="0">
                <a:ea typeface="Helvetica"/>
                <a:cs typeface="Helvetica"/>
                <a:sym typeface="Helvetica"/>
              </a:rPr>
              <a:t> in (some) Windows machines can be launched from the shell</a:t>
            </a:r>
          </a:p>
          <a:p>
            <a:pPr lvl="1" hangingPunct="1">
              <a:spcBef>
                <a:spcPts val="1200"/>
              </a:spcBef>
            </a:pPr>
            <a:r>
              <a:rPr lang="en-US" sz="2800" b="1" dirty="0">
                <a:ea typeface="Helvetica"/>
                <a:cs typeface="Helvetica"/>
                <a:sym typeface="Helvetica"/>
              </a:rPr>
              <a:t>emacs</a:t>
            </a:r>
            <a:r>
              <a:rPr lang="en-US" sz="2800" dirty="0">
                <a:ea typeface="Helvetica"/>
                <a:cs typeface="Helvetica"/>
                <a:sym typeface="Helvetica"/>
              </a:rPr>
              <a:t> like vi takes some time to learn</a:t>
            </a:r>
          </a:p>
          <a:p>
            <a:pPr lvl="1" hangingPunct="1">
              <a:spcBef>
                <a:spcPts val="1200"/>
              </a:spcBef>
            </a:pPr>
            <a:r>
              <a:rPr lang="en-US" sz="2800" dirty="0">
                <a:ea typeface="Helvetica"/>
                <a:cs typeface="Helvetica"/>
                <a:sym typeface="Helvetica"/>
              </a:rPr>
              <a:t>if you need to write more complex scripts, you will likely use a different kind of editor such as Atom, Sublime, </a:t>
            </a:r>
            <a:r>
              <a:rPr lang="en-US" sz="2800" dirty="0" err="1">
                <a:ea typeface="Helvetica"/>
                <a:cs typeface="Helvetica"/>
                <a:sym typeface="Helvetica"/>
              </a:rPr>
              <a:t>etc</a:t>
            </a:r>
            <a:endParaRPr lang="en-US" dirty="0">
              <a:ea typeface="Helvetica"/>
              <a:cs typeface="Helvetica"/>
              <a:sym typeface="Helvetica"/>
            </a:endParaRPr>
          </a:p>
        </p:txBody>
      </p:sp>
    </p:spTree>
    <p:extLst>
      <p:ext uri="{BB962C8B-B14F-4D97-AF65-F5344CB8AC3E}">
        <p14:creationId xmlns:p14="http://schemas.microsoft.com/office/powerpoint/2010/main" val="62928996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br>
              <a:rPr lang="en-US" dirty="0"/>
            </a:br>
            <a:r>
              <a:rPr lang="en-US" dirty="0"/>
              <a:t>vi </a:t>
            </a:r>
            <a:r>
              <a:rPr lang="en-US" dirty="0" err="1"/>
              <a:t>README</a:t>
            </a:r>
            <a:r>
              <a:rPr dirty="0" err="1"/>
              <a:t>.txt</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Screen Shot 2017-09-06 at 11.08.22 PM.png"/>
          <p:cNvPicPr>
            <a:picLocks noChangeAspect="1"/>
          </p:cNvPicPr>
          <p:nvPr/>
        </p:nvPicPr>
        <p:blipFill>
          <a:blip r:embed="rId3">
            <a:extLst/>
          </a:blip>
          <a:stretch>
            <a:fillRect/>
          </a:stretch>
        </p:blipFill>
        <p:spPr>
          <a:xfrm>
            <a:off x="577671" y="3263560"/>
            <a:ext cx="11849458" cy="3226480"/>
          </a:xfrm>
          <a:prstGeom prst="rect">
            <a:avLst/>
          </a:prstGeom>
          <a:ln w="12700">
            <a:miter lim="400000"/>
          </a:ln>
        </p:spPr>
      </p:pic>
      <p:sp>
        <p:nvSpPr>
          <p:cNvPr id="3" name="Shape 261">
            <a:extLst>
              <a:ext uri="{FF2B5EF4-FFF2-40B4-BE49-F238E27FC236}">
                <a16:creationId xmlns:a16="http://schemas.microsoft.com/office/drawing/2014/main" id="{C1800E78-18C1-C347-95A4-06083276BD24}"/>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7200" dirty="0"/>
              <a:t>Touch: make an empty file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5144-5AAD-8D4C-B2F9-BECC49692704}"/>
              </a:ext>
            </a:extLst>
          </p:cNvPr>
          <p:cNvSpPr>
            <a:spLocks noGrp="1"/>
          </p:cNvSpPr>
          <p:nvPr>
            <p:ph type="title"/>
          </p:nvPr>
        </p:nvSpPr>
        <p:spPr/>
        <p:txBody>
          <a:bodyPr/>
          <a:lstStyle/>
          <a:p>
            <a:r>
              <a:rPr lang="en-US" dirty="0"/>
              <a:t>End of Part 1!!</a:t>
            </a:r>
          </a:p>
        </p:txBody>
      </p:sp>
      <p:pic>
        <p:nvPicPr>
          <p:cNvPr id="5" name="Picture 4">
            <a:extLst>
              <a:ext uri="{FF2B5EF4-FFF2-40B4-BE49-F238E27FC236}">
                <a16:creationId xmlns:a16="http://schemas.microsoft.com/office/drawing/2014/main" id="{18D68332-7241-8148-9AF4-D74B2FF03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9" y="2811896"/>
            <a:ext cx="11605742" cy="5403272"/>
          </a:xfrm>
          <a:prstGeom prst="rect">
            <a:avLst/>
          </a:prstGeom>
        </p:spPr>
      </p:pic>
      <p:sp>
        <p:nvSpPr>
          <p:cNvPr id="6" name="Title 1">
            <a:extLst>
              <a:ext uri="{FF2B5EF4-FFF2-40B4-BE49-F238E27FC236}">
                <a16:creationId xmlns:a16="http://schemas.microsoft.com/office/drawing/2014/main" id="{8066EEC2-F762-4542-9004-AD729B14D09C}"/>
              </a:ext>
            </a:extLst>
          </p:cNvPr>
          <p:cNvSpPr txBox="1">
            <a:spLocks/>
          </p:cNvSpPr>
          <p:nvPr/>
        </p:nvSpPr>
        <p:spPr>
          <a:xfrm>
            <a:off x="6271492" y="8423564"/>
            <a:ext cx="6733308" cy="14131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Part 2 next week</a:t>
            </a:r>
          </a:p>
        </p:txBody>
      </p:sp>
    </p:spTree>
    <p:extLst>
      <p:ext uri="{BB962C8B-B14F-4D97-AF65-F5344CB8AC3E}">
        <p14:creationId xmlns:p14="http://schemas.microsoft.com/office/powerpoint/2010/main" val="12714842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Review from last week</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499"/>
            <a:ext cx="11099800" cy="6679045"/>
          </a:xfrm>
          <a:prstGeom prst="rect">
            <a:avLst/>
          </a:prstGeom>
        </p:spPr>
        <p:txBody>
          <a:bodyPr>
            <a:normAutofit fontScale="92500"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None/>
            </a:pPr>
            <a:r>
              <a:rPr lang="en-US" dirty="0">
                <a:ea typeface="Helvetica"/>
                <a:cs typeface="Helvetica"/>
                <a:sym typeface="Helvetica"/>
              </a:rPr>
              <a:t>We covered </a:t>
            </a:r>
          </a:p>
          <a:p>
            <a:pPr hangingPunct="1">
              <a:spcBef>
                <a:spcPts val="1200"/>
              </a:spcBef>
            </a:pPr>
            <a:r>
              <a:rPr lang="en-US" dirty="0">
                <a:ea typeface="Helvetica"/>
                <a:cs typeface="Helvetica"/>
                <a:sym typeface="Helvetica"/>
              </a:rPr>
              <a:t>how to move around in directories</a:t>
            </a:r>
          </a:p>
          <a:p>
            <a:pPr hangingPunct="1">
              <a:spcBef>
                <a:spcPts val="1200"/>
              </a:spcBef>
            </a:pPr>
            <a:r>
              <a:rPr lang="en-US" dirty="0">
                <a:ea typeface="Helvetica"/>
                <a:cs typeface="Helvetica"/>
                <a:sym typeface="Helvetica"/>
              </a:rPr>
              <a:t>how to access the manual for commands</a:t>
            </a:r>
          </a:p>
          <a:p>
            <a:pPr hangingPunct="1">
              <a:spcBef>
                <a:spcPts val="1200"/>
              </a:spcBef>
            </a:pPr>
            <a:r>
              <a:rPr lang="en-US" dirty="0">
                <a:ea typeface="Helvetica"/>
                <a:cs typeface="Helvetica"/>
                <a:sym typeface="Helvetica"/>
              </a:rPr>
              <a:t>absolute vs relative paths</a:t>
            </a:r>
          </a:p>
          <a:p>
            <a:pPr hangingPunct="1">
              <a:spcBef>
                <a:spcPts val="1200"/>
              </a:spcBef>
            </a:pPr>
            <a:r>
              <a:rPr lang="en-US" dirty="0">
                <a:ea typeface="Helvetica"/>
                <a:cs typeface="Helvetica"/>
                <a:sym typeface="Helvetica"/>
              </a:rPr>
              <a:t>how to use wildcards to find files</a:t>
            </a:r>
          </a:p>
          <a:p>
            <a:pPr hangingPunct="1">
              <a:spcBef>
                <a:spcPts val="1200"/>
              </a:spcBef>
            </a:pPr>
            <a:r>
              <a:rPr lang="en-US" dirty="0">
                <a:ea typeface="Helvetica"/>
                <a:cs typeface="Helvetica"/>
                <a:sym typeface="Helvetica"/>
              </a:rPr>
              <a:t>how to access the command history</a:t>
            </a:r>
          </a:p>
          <a:p>
            <a:pPr hangingPunct="1">
              <a:spcBef>
                <a:spcPts val="1200"/>
              </a:spcBef>
            </a:pPr>
            <a:r>
              <a:rPr lang="en-US" dirty="0">
                <a:ea typeface="Helvetica"/>
                <a:cs typeface="Helvetica"/>
                <a:sym typeface="Helvetica"/>
              </a:rPr>
              <a:t>how to open and read / examine files</a:t>
            </a:r>
          </a:p>
          <a:p>
            <a:pPr hangingPunct="1">
              <a:spcBef>
                <a:spcPts val="1200"/>
              </a:spcBef>
            </a:pPr>
            <a:r>
              <a:rPr lang="en-US" dirty="0">
                <a:ea typeface="Helvetica"/>
                <a:cs typeface="Helvetica"/>
                <a:sym typeface="Helvetica"/>
              </a:rPr>
              <a:t>how to create, move, rename, copy, &amp; remove files</a:t>
            </a:r>
          </a:p>
          <a:p>
            <a:pPr hangingPunct="1">
              <a:spcBef>
                <a:spcPts val="1200"/>
              </a:spcBef>
            </a:pPr>
            <a:r>
              <a:rPr lang="en-US" dirty="0">
                <a:ea typeface="Helvetica"/>
                <a:cs typeface="Helvetica"/>
                <a:sym typeface="Helvetica"/>
              </a:rPr>
              <a:t>file permissions</a:t>
            </a:r>
          </a:p>
          <a:p>
            <a:pPr hangingPunct="1">
              <a:spcBef>
                <a:spcPts val="1200"/>
              </a:spcBef>
            </a:pPr>
            <a:r>
              <a:rPr lang="en-US" dirty="0">
                <a:ea typeface="Helvetica"/>
                <a:cs typeface="Helvetica"/>
                <a:sym typeface="Helvetica"/>
              </a:rPr>
              <a:t>how to write files with vi and create an empty file with touch</a:t>
            </a:r>
          </a:p>
        </p:txBody>
      </p:sp>
    </p:spTree>
    <p:extLst>
      <p:ext uri="{BB962C8B-B14F-4D97-AF65-F5344CB8AC3E}">
        <p14:creationId xmlns:p14="http://schemas.microsoft.com/office/powerpoint/2010/main" val="134639210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1" y="277091"/>
            <a:ext cx="10464800" cy="2276764"/>
          </a:xfrm>
          <a:prstGeom prst="rect">
            <a:avLst/>
          </a:prstGeom>
        </p:spPr>
        <p:txBody>
          <a:bodyPr/>
          <a:lstStyle/>
          <a:p>
            <a:r>
              <a:rPr lang="en-US" dirty="0"/>
              <a:t>Redirection</a:t>
            </a:r>
            <a:endParaRPr dirty="0"/>
          </a:p>
        </p:txBody>
      </p:sp>
      <p:pic>
        <p:nvPicPr>
          <p:cNvPr id="3" name="Picture 2">
            <a:extLst>
              <a:ext uri="{FF2B5EF4-FFF2-40B4-BE49-F238E27FC236}">
                <a16:creationId xmlns:a16="http://schemas.microsoft.com/office/drawing/2014/main" id="{96857BAC-C7E8-C944-809F-43B569F19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92" y="2138219"/>
            <a:ext cx="9986817" cy="6657878"/>
          </a:xfrm>
          <a:prstGeom prst="rect">
            <a:avLst/>
          </a:prstGeom>
        </p:spPr>
      </p:pic>
      <p:sp>
        <p:nvSpPr>
          <p:cNvPr id="5" name="TextBox 4">
            <a:extLst>
              <a:ext uri="{FF2B5EF4-FFF2-40B4-BE49-F238E27FC236}">
                <a16:creationId xmlns:a16="http://schemas.microsoft.com/office/drawing/2014/main" id="{9D9C690D-8C20-FC40-B929-13FAB7649095}"/>
              </a:ext>
            </a:extLst>
          </p:cNvPr>
          <p:cNvSpPr txBox="1"/>
          <p:nvPr/>
        </p:nvSpPr>
        <p:spPr>
          <a:xfrm>
            <a:off x="9695638" y="879609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0" y="277091"/>
            <a:ext cx="10464800" cy="2276764"/>
          </a:xfrm>
          <a:prstGeom prst="rect">
            <a:avLst/>
          </a:prstGeom>
        </p:spPr>
        <p:txBody>
          <a:bodyPr>
            <a:normAutofit fontScale="90000"/>
          </a:bodyPr>
          <a:lstStyle/>
          <a:p>
            <a:r>
              <a:rPr lang="en-US" dirty="0"/>
              <a:t>Searching within a file</a:t>
            </a:r>
            <a:br>
              <a:rPr lang="en-US" dirty="0"/>
            </a:br>
            <a:r>
              <a:rPr lang="en-US" dirty="0"/>
              <a:t>(without opening it)</a:t>
            </a:r>
            <a:endParaRPr dirty="0"/>
          </a:p>
        </p:txBody>
      </p:sp>
      <p:sp>
        <p:nvSpPr>
          <p:cNvPr id="5" name="TextBox 4">
            <a:extLst>
              <a:ext uri="{FF2B5EF4-FFF2-40B4-BE49-F238E27FC236}">
                <a16:creationId xmlns:a16="http://schemas.microsoft.com/office/drawing/2014/main" id="{9D9C690D-8C20-FC40-B929-13FAB7649095}"/>
              </a:ext>
            </a:extLst>
          </p:cNvPr>
          <p:cNvSpPr txBox="1"/>
          <p:nvPr/>
        </p:nvSpPr>
        <p:spPr>
          <a:xfrm>
            <a:off x="7191612" y="8668495"/>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DA05A748-DFF5-3D48-9935-23ECD3F29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016" y="2681456"/>
            <a:ext cx="4978769" cy="5987039"/>
          </a:xfrm>
          <a:prstGeom prst="rect">
            <a:avLst/>
          </a:prstGeom>
        </p:spPr>
      </p:pic>
    </p:spTree>
    <p:extLst>
      <p:ext uri="{BB962C8B-B14F-4D97-AF65-F5344CB8AC3E}">
        <p14:creationId xmlns:p14="http://schemas.microsoft.com/office/powerpoint/2010/main" val="408881799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grep</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1884219"/>
            <a:ext cx="11099800" cy="7398326"/>
          </a:xfrm>
          <a:prstGeom prst="rect">
            <a:avLst/>
          </a:prstGeom>
        </p:spPr>
        <p:txBody>
          <a:bodyPr>
            <a:normAutofit fontScale="925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&lt;string to search&gt; &lt;filename&gt;</a:t>
            </a:r>
            <a:r>
              <a:rPr lang="en-US" dirty="0">
                <a:ea typeface="Helvetica"/>
                <a:cs typeface="Helvetica"/>
                <a:sym typeface="Helvetica"/>
              </a:rPr>
              <a:t> allows you to search a text file for a string without opening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r>
              <a:rPr lang="en-US" dirty="0">
                <a:ea typeface="Helvetica"/>
                <a:cs typeface="Helvetica"/>
                <a:sym typeface="Helvetica"/>
              </a:rPr>
              <a:t>Make sure you’re in the </a:t>
            </a:r>
            <a:r>
              <a:rPr lang="en-US" dirty="0" err="1">
                <a:ea typeface="Helvetica"/>
                <a:cs typeface="Helvetica"/>
                <a:sym typeface="Helvetica"/>
              </a:rPr>
              <a:t>shell_data</a:t>
            </a:r>
            <a:r>
              <a:rPr lang="en-US" dirty="0">
                <a:ea typeface="Helvetica"/>
                <a:cs typeface="Helvetica"/>
                <a:sym typeface="Helvetica"/>
              </a:rPr>
              <a:t>/</a:t>
            </a:r>
            <a:r>
              <a:rPr lang="en-US" dirty="0" err="1">
                <a:ea typeface="Helvetica"/>
                <a:cs typeface="Helvetica"/>
                <a:sym typeface="Helvetica"/>
              </a:rPr>
              <a:t>untrimmed_fastq</a:t>
            </a:r>
            <a:r>
              <a:rPr lang="en-US" dirty="0">
                <a:ea typeface="Helvetica"/>
                <a:cs typeface="Helvetica"/>
                <a:sym typeface="Helvetica"/>
              </a:rPr>
              <a:t> directory</a:t>
            </a:r>
          </a:p>
          <a:p>
            <a:pPr hangingPunct="1">
              <a:spcBef>
                <a:spcPts val="1200"/>
              </a:spcBef>
            </a:pPr>
            <a:r>
              <a:rPr lang="en-US" dirty="0">
                <a:ea typeface="Helvetica"/>
                <a:cs typeface="Helvetica"/>
                <a:sym typeface="Helvetica"/>
              </a:rPr>
              <a:t>we’re going to search for 10 consecutive unknown nucleotides (Ns), suggesting poor-quality reads</a:t>
            </a:r>
          </a:p>
          <a:p>
            <a:pPr lvl="1" hangingPunct="1">
              <a:spcBef>
                <a:spcPts val="1200"/>
              </a:spcBef>
            </a:pPr>
            <a:r>
              <a:rPr lang="en-US" dirty="0">
                <a:ea typeface="Helvetica"/>
                <a:cs typeface="Helvetica"/>
                <a:sym typeface="Helvetica"/>
              </a:rPr>
              <a:t>grep NNNNNNNNNN SRR098026.fastq</a:t>
            </a:r>
          </a:p>
          <a:p>
            <a:pPr lvl="1" hangingPunct="1">
              <a:spcBef>
                <a:spcPts val="1200"/>
              </a:spcBef>
            </a:pPr>
            <a:r>
              <a:rPr lang="en-US" dirty="0">
                <a:ea typeface="Helvetica"/>
                <a:cs typeface="Helvetica"/>
                <a:sym typeface="Helvetica"/>
              </a:rPr>
              <a:t>if we want the whole read, we need the line before and two lines after the nucleotide read:</a:t>
            </a:r>
          </a:p>
          <a:p>
            <a:pPr lvl="2" hangingPunct="1">
              <a:spcBef>
                <a:spcPts val="1200"/>
              </a:spcBef>
            </a:pPr>
            <a:r>
              <a:rPr lang="en-US" dirty="0">
                <a:ea typeface="Helvetica"/>
                <a:cs typeface="Helvetica"/>
                <a:sym typeface="Helvetica"/>
              </a:rPr>
              <a:t>grep -B1 -A2 NNNNNNNNNN SRR098026.fastq</a:t>
            </a:r>
          </a:p>
        </p:txBody>
      </p:sp>
    </p:spTree>
    <p:extLst>
      <p:ext uri="{BB962C8B-B14F-4D97-AF65-F5344CB8AC3E}">
        <p14:creationId xmlns:p14="http://schemas.microsoft.com/office/powerpoint/2010/main" val="19955601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D3B5B-5931-B147-9402-8F974A419B7A}"/>
              </a:ext>
            </a:extLst>
          </p:cNvPr>
          <p:cNvPicPr>
            <a:picLocks noChangeAspect="1"/>
          </p:cNvPicPr>
          <p:nvPr/>
        </p:nvPicPr>
        <p:blipFill>
          <a:blip r:embed="rId3"/>
          <a:stretch>
            <a:fillRect/>
          </a:stretch>
        </p:blipFill>
        <p:spPr>
          <a:xfrm>
            <a:off x="313872" y="2521528"/>
            <a:ext cx="12470612" cy="4045526"/>
          </a:xfrm>
          <a:prstGeom prst="rect">
            <a:avLst/>
          </a:prstGeom>
        </p:spPr>
      </p:pic>
    </p:spTree>
    <p:extLst>
      <p:ext uri="{BB962C8B-B14F-4D97-AF65-F5344CB8AC3E}">
        <p14:creationId xmlns:p14="http://schemas.microsoft.com/office/powerpoint/2010/main" val="929316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6600" dirty="0"/>
              <a:t>Why use the shell?</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19771" y="2971178"/>
            <a:ext cx="11565258" cy="6396757"/>
          </a:xfrm>
          <a:prstGeom prst="rect">
            <a:avLst/>
          </a:prstGeom>
        </p:spPr>
      </p:pic>
      <p:sp>
        <p:nvSpPr>
          <p:cNvPr id="3" name="TextBox 2">
            <a:extLst>
              <a:ext uri="{FF2B5EF4-FFF2-40B4-BE49-F238E27FC236}">
                <a16:creationId xmlns:a16="http://schemas.microsoft.com/office/drawing/2014/main" id="{AE759A24-2D94-3A41-A56A-E25CDBD54289}"/>
              </a:ext>
            </a:extLst>
          </p:cNvPr>
          <p:cNvSpPr txBox="1"/>
          <p:nvPr/>
        </p:nvSpPr>
        <p:spPr>
          <a:xfrm>
            <a:off x="241559" y="2279759"/>
            <a:ext cx="12521681" cy="74738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dirty="0"/>
          </a:p>
          <a:p>
            <a:pPr marL="342900" indent="-342900" algn="l">
              <a:spcAft>
                <a:spcPts val="600"/>
              </a:spcAft>
              <a:buFont typeface="Arial" panose="020B0604020202020204" pitchFamily="34" charset="0"/>
              <a:buChar char="•"/>
            </a:pPr>
            <a:r>
              <a:rPr lang="en-US" sz="2400" dirty="0">
                <a:latin typeface="Helvetica" pitchFamily="2" charset="0"/>
              </a:rPr>
              <a:t>Many bioinformatics tools can only be used through a command line interface, or have extra capabilities in the command line version that are not available in the GUI. </a:t>
            </a:r>
          </a:p>
          <a:p>
            <a:pPr marL="342900" indent="-342900" algn="l">
              <a:spcAft>
                <a:spcPts val="600"/>
              </a:spcAft>
              <a:buFont typeface="Arial" panose="020B0604020202020204" pitchFamily="34" charset="0"/>
              <a:buChar char="•"/>
            </a:pPr>
            <a:r>
              <a:rPr lang="en-US" sz="2400" dirty="0">
                <a:latin typeface="Helvetica" pitchFamily="2" charset="0"/>
              </a:rPr>
              <a:t>The shell makes your work less </a:t>
            </a:r>
            <a:r>
              <a:rPr lang="en-US" sz="2400" b="1" dirty="0">
                <a:latin typeface="Helvetica" pitchFamily="2" charset="0"/>
              </a:rPr>
              <a:t>boring</a:t>
            </a:r>
            <a:r>
              <a:rPr lang="en-US" sz="2400" dirty="0">
                <a:latin typeface="Helvetica" pitchFamily="2" charset="0"/>
              </a:rPr>
              <a:t>. In bioinformatics you often need to do the same set of tasks with a large number of files. Learning the shell will allow you to automate those repetitive tasks and leave you free to do more exciting things.</a:t>
            </a:r>
          </a:p>
          <a:p>
            <a:pPr marL="754063" indent="-404813" algn="l">
              <a:spcAft>
                <a:spcPts val="600"/>
              </a:spcAft>
              <a:buFont typeface="Arial" panose="020B0604020202020204" pitchFamily="34" charset="0"/>
              <a:buChar char="•"/>
            </a:pPr>
            <a:r>
              <a:rPr lang="en-US" sz="2400" dirty="0">
                <a:latin typeface="Helvetica" pitchFamily="2" charset="0"/>
              </a:rPr>
              <a:t>Automating these repetitive tasks also reduces your chance of introducing </a:t>
            </a:r>
            <a:r>
              <a:rPr lang="en-US" sz="2400" b="1" dirty="0">
                <a:latin typeface="Helvetica" pitchFamily="2" charset="0"/>
              </a:rPr>
              <a:t>errors</a:t>
            </a:r>
            <a:r>
              <a:rPr lang="en-US" sz="2400" dirty="0">
                <a:latin typeface="Helvetica" pitchFamily="2" charset="0"/>
              </a:rPr>
              <a:t> to your workflow.</a:t>
            </a:r>
          </a:p>
          <a:p>
            <a:pPr marL="342900" indent="-342900" algn="l">
              <a:spcAft>
                <a:spcPts val="600"/>
              </a:spcAft>
              <a:buFont typeface="Arial" panose="020B0604020202020204" pitchFamily="34" charset="0"/>
              <a:buChar char="•"/>
            </a:pPr>
            <a:r>
              <a:rPr lang="en-US" sz="2400" dirty="0">
                <a:latin typeface="Helvetica" pitchFamily="2" charset="0"/>
              </a:rPr>
              <a:t>The shell makes your work more </a:t>
            </a:r>
            <a:r>
              <a:rPr lang="en-US" sz="2400" b="1" dirty="0">
                <a:latin typeface="Helvetica" pitchFamily="2" charset="0"/>
              </a:rPr>
              <a:t>reproducible</a:t>
            </a:r>
            <a:r>
              <a:rPr lang="en-US" sz="2400" dirty="0">
                <a:latin typeface="Helvetica" pitchFamily="2" charset="0"/>
              </a:rPr>
              <a:t>. When you carry out your work in the command-line (rather than a GUI), your computer keeps a record of every step that you’ve carried out, which you can use to re-do your work when you need to. It also gives you a way to communicate unambiguously what you’ve done, so that others can check your work or apply your process to new data.</a:t>
            </a:r>
          </a:p>
          <a:p>
            <a:pPr marL="342900" indent="-342900" algn="l">
              <a:spcAft>
                <a:spcPts val="600"/>
              </a:spcAft>
              <a:buFont typeface="Arial" panose="020B0604020202020204" pitchFamily="34" charset="0"/>
              <a:buChar char="•"/>
            </a:pPr>
            <a:r>
              <a:rPr lang="en-US" sz="2400" dirty="0">
                <a:latin typeface="Helvetica" pitchFamily="2" charset="0"/>
              </a:rPr>
              <a:t>Many bioinformatic tasks require large amounts of computing power and can’t realistically be run on your own machine. These tasks are best performed using HPC systems (Quest) or cloud computing, which may be accessed only through a shell.</a:t>
            </a:r>
          </a:p>
          <a:p>
            <a:pPr marL="1158875" algn="l">
              <a:spcAft>
                <a:spcPts val="600"/>
              </a:spcAft>
            </a:pPr>
            <a:endParaRPr lang="en-US" sz="2400" dirty="0">
              <a:latin typeface="Helvetica" pitchFamily="2" charset="0"/>
            </a:endParaRPr>
          </a:p>
          <a:p>
            <a:pPr marL="1158875" algn="l">
              <a:spcAft>
                <a:spcPts val="600"/>
              </a:spcAft>
            </a:pPr>
            <a:r>
              <a:rPr lang="en-US" sz="2400" dirty="0">
                <a:latin typeface="Helvetica" pitchFamily="2" charset="0"/>
              </a:rPr>
              <a:t>- </a:t>
            </a:r>
            <a:r>
              <a:rPr lang="en-US" sz="1600" dirty="0">
                <a:latin typeface="Helvetica" pitchFamily="2" charset="0"/>
              </a:rPr>
              <a:t>Adapted from the Data Carpentry Genomics </a:t>
            </a:r>
            <a:r>
              <a:rPr lang="en-US" sz="1600" dirty="0">
                <a:latin typeface="Helvetica" pitchFamily="2" charset="0"/>
                <a:hlinkClick r:id="rId4"/>
              </a:rPr>
              <a:t>Introduction to the Command Line</a:t>
            </a:r>
            <a:r>
              <a:rPr lang="en-US" sz="1600" dirty="0">
                <a:latin typeface="Helvetica" pitchFamily="2" charset="0"/>
              </a:rPr>
              <a:t> lesson</a:t>
            </a:r>
          </a:p>
        </p:txBody>
      </p:sp>
    </p:spTree>
    <p:extLst>
      <p:ext uri="{BB962C8B-B14F-4D97-AF65-F5344CB8AC3E}">
        <p14:creationId xmlns:p14="http://schemas.microsoft.com/office/powerpoint/2010/main" val="71524071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A48E2-7B51-2442-9EE4-1F75A148F06B}"/>
              </a:ext>
            </a:extLst>
          </p:cNvPr>
          <p:cNvPicPr>
            <a:picLocks noChangeAspect="1"/>
          </p:cNvPicPr>
          <p:nvPr/>
        </p:nvPicPr>
        <p:blipFill>
          <a:blip r:embed="rId3"/>
          <a:stretch>
            <a:fillRect/>
          </a:stretch>
        </p:blipFill>
        <p:spPr>
          <a:xfrm>
            <a:off x="300181" y="1163782"/>
            <a:ext cx="12704619" cy="7259782"/>
          </a:xfrm>
          <a:prstGeom prst="rect">
            <a:avLst/>
          </a:prstGeom>
        </p:spPr>
      </p:pic>
    </p:spTree>
    <p:extLst>
      <p:ext uri="{BB962C8B-B14F-4D97-AF65-F5344CB8AC3E}">
        <p14:creationId xmlns:p14="http://schemas.microsoft.com/office/powerpoint/2010/main" val="30614891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Redirecting output</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a:t>
            </a:r>
            <a:r>
              <a:rPr lang="en-US" dirty="0">
                <a:ea typeface="Helvetica"/>
                <a:cs typeface="Helvetica"/>
                <a:sym typeface="Helvetica"/>
              </a:rPr>
              <a:t>sends results to your terminal screen, but you can send the results to a file for further analysis</a:t>
            </a:r>
          </a:p>
          <a:p>
            <a:pPr hangingPunct="1">
              <a:spcBef>
                <a:spcPts val="1200"/>
              </a:spcBef>
            </a:pPr>
            <a:r>
              <a:rPr lang="en-US" dirty="0">
                <a:ea typeface="Helvetica"/>
                <a:cs typeface="Helvetica"/>
                <a:sym typeface="Helvetica"/>
              </a:rPr>
              <a:t>this is called “redirection”, and uses </a:t>
            </a:r>
            <a:r>
              <a:rPr lang="en-US" b="1" dirty="0">
                <a:ea typeface="Helvetica"/>
                <a:cs typeface="Helvetica"/>
                <a:sym typeface="Helvetica"/>
              </a:rPr>
              <a:t>&gt;</a:t>
            </a:r>
          </a:p>
          <a:p>
            <a:pPr hangingPunct="1">
              <a:spcBef>
                <a:spcPts val="1200"/>
              </a:spcBef>
            </a:pPr>
            <a:r>
              <a:rPr lang="en-US" dirty="0" err="1">
                <a:ea typeface="Helvetica"/>
                <a:cs typeface="Helvetica"/>
                <a:sym typeface="Helvetica"/>
              </a:rPr>
              <a:t>eg</a:t>
            </a:r>
            <a:r>
              <a:rPr lang="en-US" dirty="0">
                <a:ea typeface="Helvetica"/>
                <a:cs typeface="Helvetica"/>
                <a:sym typeface="Helvetica"/>
              </a:rPr>
              <a:t>: </a:t>
            </a:r>
          </a:p>
          <a:p>
            <a:pPr lvl="1" hangingPunct="1">
              <a:spcBef>
                <a:spcPts val="1200"/>
              </a:spcBef>
            </a:pPr>
            <a:r>
              <a:rPr lang="en-US" sz="2600" dirty="0">
                <a:ea typeface="Helvetica"/>
                <a:cs typeface="Helvetica"/>
                <a:sym typeface="Helvetica"/>
              </a:rPr>
              <a:t>grep –B1 –A2 NNNNNNNNNN SRR098026.fastq &gt; </a:t>
            </a:r>
            <a:r>
              <a:rPr lang="en-US" sz="2600" dirty="0" err="1">
                <a:ea typeface="Helvetica"/>
                <a:cs typeface="Helvetica"/>
                <a:sym typeface="Helvetica"/>
              </a:rPr>
              <a:t>bad_reads.txt</a:t>
            </a:r>
            <a:endParaRPr lang="en-US" sz="2600" dirty="0">
              <a:ea typeface="Helvetica"/>
              <a:cs typeface="Helvetica"/>
              <a:sym typeface="Helvetica"/>
            </a:endParaRPr>
          </a:p>
          <a:p>
            <a:pPr hangingPunct="1">
              <a:spcBef>
                <a:spcPts val="1200"/>
              </a:spcBef>
            </a:pPr>
            <a:r>
              <a:rPr lang="en-US" dirty="0">
                <a:ea typeface="Helvetica"/>
                <a:cs typeface="Helvetica"/>
                <a:sym typeface="Helvetica"/>
              </a:rPr>
              <a:t>It may look like nothing happens, but check with </a:t>
            </a:r>
            <a:r>
              <a:rPr lang="en-US" b="1" dirty="0">
                <a:ea typeface="Helvetica"/>
                <a:cs typeface="Helvetica"/>
                <a:sym typeface="Helvetica"/>
              </a:rPr>
              <a:t>ls</a:t>
            </a:r>
          </a:p>
          <a:p>
            <a:pPr hangingPunct="1">
              <a:spcBef>
                <a:spcPts val="1200"/>
              </a:spcBef>
            </a:pPr>
            <a:r>
              <a:rPr lang="en-US" dirty="0">
                <a:ea typeface="Helvetica"/>
                <a:cs typeface="Helvetica"/>
                <a:sym typeface="Helvetica"/>
              </a:rPr>
              <a:t>If you redirect to the same file again with </a:t>
            </a:r>
            <a:r>
              <a:rPr lang="en-US" b="1" dirty="0">
                <a:ea typeface="Helvetica"/>
                <a:cs typeface="Helvetica"/>
                <a:sym typeface="Helvetica"/>
              </a:rPr>
              <a:t>&gt;</a:t>
            </a:r>
            <a:r>
              <a:rPr lang="en-US" dirty="0">
                <a:ea typeface="Helvetica"/>
                <a:cs typeface="Helvetica"/>
                <a:sym typeface="Helvetica"/>
              </a:rPr>
              <a:t>, the contents will be overwritten</a:t>
            </a:r>
          </a:p>
          <a:p>
            <a:pPr lvl="1" hangingPunct="1">
              <a:spcBef>
                <a:spcPts val="1200"/>
              </a:spcBef>
            </a:pPr>
            <a:r>
              <a:rPr lang="en-US" dirty="0">
                <a:ea typeface="Helvetica"/>
                <a:cs typeface="Helvetica"/>
                <a:sym typeface="Helvetica"/>
              </a:rPr>
              <a:t>to redirect without overwriting what’s in the file, use “append redirect” </a:t>
            </a:r>
            <a:r>
              <a:rPr lang="en-US" b="1" dirty="0">
                <a:ea typeface="Helvetica"/>
                <a:cs typeface="Helvetica"/>
                <a:sym typeface="Helvetica"/>
              </a:rPr>
              <a:t>&gt;&gt;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97240816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4821-B0EC-EA41-9369-6527CC61E2F0}"/>
              </a:ext>
            </a:extLst>
          </p:cNvPr>
          <p:cNvSpPr>
            <a:spLocks noGrp="1"/>
          </p:cNvSpPr>
          <p:nvPr>
            <p:ph type="title"/>
          </p:nvPr>
        </p:nvSpPr>
        <p:spPr/>
        <p:txBody>
          <a:bodyPr>
            <a:normAutofit fontScale="90000"/>
          </a:bodyPr>
          <a:lstStyle/>
          <a:p>
            <a:r>
              <a:rPr lang="en-US" dirty="0"/>
              <a:t>Echo and append redirect</a:t>
            </a:r>
          </a:p>
        </p:txBody>
      </p:sp>
      <p:pic>
        <p:nvPicPr>
          <p:cNvPr id="3" name="Picture 2">
            <a:extLst>
              <a:ext uri="{FF2B5EF4-FFF2-40B4-BE49-F238E27FC236}">
                <a16:creationId xmlns:a16="http://schemas.microsoft.com/office/drawing/2014/main" id="{871B4EE8-6643-A547-95DC-4018755A2884}"/>
              </a:ext>
            </a:extLst>
          </p:cNvPr>
          <p:cNvPicPr>
            <a:picLocks noChangeAspect="1"/>
          </p:cNvPicPr>
          <p:nvPr/>
        </p:nvPicPr>
        <p:blipFill>
          <a:blip r:embed="rId3"/>
          <a:stretch>
            <a:fillRect/>
          </a:stretch>
        </p:blipFill>
        <p:spPr>
          <a:xfrm>
            <a:off x="721396" y="2413000"/>
            <a:ext cx="11562008" cy="4800600"/>
          </a:xfrm>
          <a:prstGeom prst="rect">
            <a:avLst/>
          </a:prstGeom>
        </p:spPr>
      </p:pic>
    </p:spTree>
    <p:extLst>
      <p:ext uri="{BB962C8B-B14F-4D97-AF65-F5344CB8AC3E}">
        <p14:creationId xmlns:p14="http://schemas.microsoft.com/office/powerpoint/2010/main" val="40863866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0365A59-3795-084C-B5F2-1D12CEBDC68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
        <p:nvSpPr>
          <p:cNvPr id="3" name="Shape 258">
            <a:extLst>
              <a:ext uri="{FF2B5EF4-FFF2-40B4-BE49-F238E27FC236}">
                <a16:creationId xmlns:a16="http://schemas.microsoft.com/office/drawing/2014/main" id="{9F8B9306-F4CB-5847-9E5C-8C14A05C841C}"/>
              </a:ext>
            </a:extLst>
          </p:cNvPr>
          <p:cNvSpPr txBox="1">
            <a:spLocks/>
          </p:cNvSpPr>
          <p:nvPr/>
        </p:nvSpPr>
        <p:spPr>
          <a:xfrm>
            <a:off x="952500" y="2355274"/>
            <a:ext cx="11099800" cy="5641244"/>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ea typeface="Helvetica"/>
                <a:cs typeface="Helvetica"/>
                <a:sym typeface="Helvetica"/>
              </a:rPr>
              <a:t>wc</a:t>
            </a:r>
            <a:r>
              <a:rPr lang="en-US" b="1" dirty="0">
                <a:ea typeface="Helvetica"/>
                <a:cs typeface="Helvetica"/>
                <a:sym typeface="Helvetica"/>
              </a:rPr>
              <a:t> &lt;filename&gt; </a:t>
            </a:r>
            <a:r>
              <a:rPr lang="en-US" dirty="0">
                <a:ea typeface="Helvetica"/>
                <a:cs typeface="Helvetica"/>
                <a:sym typeface="Helvetica"/>
              </a:rPr>
              <a:t>gives us a count of lines, words &amp; characters in a file</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–l &lt;filename&gt; just the lines</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–w &lt;filename&gt; just the words, </a:t>
            </a:r>
            <a:r>
              <a:rPr lang="en-US" dirty="0" err="1">
                <a:ea typeface="Helvetica"/>
                <a:cs typeface="Helvetica"/>
                <a:sym typeface="Helvetica"/>
              </a:rPr>
              <a:t>etc</a:t>
            </a:r>
            <a:endParaRPr lang="en-US" dirty="0">
              <a:ea typeface="Helvetica"/>
              <a:cs typeface="Helvetica"/>
              <a:sym typeface="Helvetica"/>
            </a:endParaRPr>
          </a:p>
          <a:p>
            <a:pPr hangingPunct="1">
              <a:spcBef>
                <a:spcPts val="1200"/>
              </a:spcBef>
            </a:pPr>
            <a:r>
              <a:rPr lang="en-US" dirty="0">
                <a:ea typeface="Helvetica"/>
                <a:cs typeface="Helvetica"/>
                <a:sym typeface="Helvetica"/>
              </a:rPr>
              <a:t>Try it out: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a:t>
            </a:r>
            <a:r>
              <a:rPr lang="en-US" dirty="0" err="1">
                <a:ea typeface="Helvetica"/>
                <a:cs typeface="Helvetica"/>
                <a:sym typeface="Helvetica"/>
              </a:rPr>
              <a:t>bad_reads.txt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–l </a:t>
            </a:r>
            <a:r>
              <a:rPr lang="en-US" dirty="0" err="1">
                <a:ea typeface="Helvetica"/>
                <a:cs typeface="Helvetica"/>
                <a:sym typeface="Helvetica"/>
              </a:rPr>
              <a:t>bad_reads.txt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320020982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5A460-EB74-6A44-BEE0-46BC9863825F}"/>
              </a:ext>
            </a:extLst>
          </p:cNvPr>
          <p:cNvPicPr>
            <a:picLocks noChangeAspect="1"/>
          </p:cNvPicPr>
          <p:nvPr/>
        </p:nvPicPr>
        <p:blipFill rotWithShape="1">
          <a:blip r:embed="rId3"/>
          <a:srcRect b="44047"/>
          <a:stretch/>
        </p:blipFill>
        <p:spPr>
          <a:xfrm>
            <a:off x="375247" y="3599425"/>
            <a:ext cx="12290163" cy="1679944"/>
          </a:xfrm>
          <a:prstGeom prst="rect">
            <a:avLst/>
          </a:prstGeom>
        </p:spPr>
      </p:pic>
      <p:sp>
        <p:nvSpPr>
          <p:cNvPr id="3" name="Shape 258">
            <a:extLst>
              <a:ext uri="{FF2B5EF4-FFF2-40B4-BE49-F238E27FC236}">
                <a16:creationId xmlns:a16="http://schemas.microsoft.com/office/drawing/2014/main" id="{9C505183-141F-C442-926E-3C8104EB3558}"/>
              </a:ext>
            </a:extLst>
          </p:cNvPr>
          <p:cNvSpPr txBox="1">
            <a:spLocks/>
          </p:cNvSpPr>
          <p:nvPr/>
        </p:nvSpPr>
        <p:spPr>
          <a:xfrm>
            <a:off x="970429" y="6275294"/>
            <a:ext cx="11099800" cy="245633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Hint: </a:t>
            </a:r>
            <a:r>
              <a:rPr lang="en-US" dirty="0">
                <a:ea typeface="Helvetica"/>
                <a:cs typeface="Helvetica"/>
                <a:sym typeface="Helvetica"/>
              </a:rPr>
              <a:t>start by finding all the sequence lines with at least 3 Ns and write them to </a:t>
            </a:r>
            <a:r>
              <a:rPr lang="en-US" dirty="0" err="1">
                <a:ea typeface="Helvetica"/>
                <a:cs typeface="Helvetica"/>
                <a:sym typeface="Helvetica"/>
              </a:rPr>
              <a:t>bad_reads.txt</a:t>
            </a:r>
            <a:r>
              <a:rPr lang="en-US" dirty="0">
                <a:ea typeface="Helvetica"/>
                <a:cs typeface="Helvetica"/>
                <a:sym typeface="Helvetica"/>
              </a:rPr>
              <a:t> (overwrite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
        <p:nvSpPr>
          <p:cNvPr id="4" name="Shape 247">
            <a:extLst>
              <a:ext uri="{FF2B5EF4-FFF2-40B4-BE49-F238E27FC236}">
                <a16:creationId xmlns:a16="http://schemas.microsoft.com/office/drawing/2014/main" id="{13A9A1DE-60A6-6942-82E1-E4BB44B01232}"/>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Tree>
    <p:extLst>
      <p:ext uri="{BB962C8B-B14F-4D97-AF65-F5344CB8AC3E}">
        <p14:creationId xmlns:p14="http://schemas.microsoft.com/office/powerpoint/2010/main" val="271996321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87930" y="339165"/>
            <a:ext cx="10464800" cy="1866153"/>
          </a:xfrm>
          <a:prstGeom prst="rect">
            <a:avLst/>
          </a:prstGeom>
        </p:spPr>
        <p:txBody>
          <a:bodyPr/>
          <a:lstStyle/>
          <a:p>
            <a:r>
              <a:rPr dirty="0"/>
              <a:t>Pipes</a:t>
            </a:r>
            <a:r>
              <a:rPr lang="en-US" dirty="0"/>
              <a:t> &amp; Filters</a:t>
            </a:r>
            <a:endParaRPr dirty="0"/>
          </a:p>
        </p:txBody>
      </p:sp>
      <p:pic>
        <p:nvPicPr>
          <p:cNvPr id="3" name="Picture 2">
            <a:extLst>
              <a:ext uri="{FF2B5EF4-FFF2-40B4-BE49-F238E27FC236}">
                <a16:creationId xmlns:a16="http://schemas.microsoft.com/office/drawing/2014/main" id="{9B86EBFE-2F1D-B141-B7EC-A494810F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153" y="1956298"/>
            <a:ext cx="10070353" cy="6713569"/>
          </a:xfrm>
          <a:prstGeom prst="rect">
            <a:avLst/>
          </a:prstGeom>
        </p:spPr>
      </p:pic>
      <p:sp>
        <p:nvSpPr>
          <p:cNvPr id="5" name="TextBox 4">
            <a:extLst>
              <a:ext uri="{FF2B5EF4-FFF2-40B4-BE49-F238E27FC236}">
                <a16:creationId xmlns:a16="http://schemas.microsoft.com/office/drawing/2014/main" id="{0B6752F3-EBA0-A247-968C-16B108A46938}"/>
              </a:ext>
            </a:extLst>
          </p:cNvPr>
          <p:cNvSpPr txBox="1"/>
          <p:nvPr/>
        </p:nvSpPr>
        <p:spPr>
          <a:xfrm>
            <a:off x="9300080" y="8669867"/>
            <a:ext cx="225542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Tim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Mossholder</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9700954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Pipes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Pipes </a:t>
            </a:r>
            <a:r>
              <a:rPr lang="en-US" dirty="0">
                <a:ea typeface="Helvetica"/>
                <a:cs typeface="Helvetica"/>
                <a:sym typeface="Helvetica"/>
              </a:rPr>
              <a:t>let you string together multiple bash commands in a single line of code</a:t>
            </a:r>
          </a:p>
          <a:p>
            <a:pPr hangingPunct="1">
              <a:spcBef>
                <a:spcPts val="1200"/>
              </a:spcBef>
            </a:pPr>
            <a:r>
              <a:rPr lang="en-US" dirty="0">
                <a:ea typeface="Helvetica"/>
                <a:cs typeface="Helvetica"/>
                <a:sym typeface="Helvetica"/>
              </a:rPr>
              <a:t>This saves you from creating intermediate files that you don’t want later (keeps your directories cleaner)</a:t>
            </a:r>
          </a:p>
          <a:p>
            <a:pPr hangingPunct="1">
              <a:spcBef>
                <a:spcPts val="1200"/>
              </a:spcBef>
            </a:pPr>
            <a:r>
              <a:rPr lang="en-US" sz="3200" dirty="0"/>
              <a:t>Try it:</a:t>
            </a:r>
            <a:br>
              <a:rPr lang="en-US" sz="3200" dirty="0"/>
            </a:br>
            <a:r>
              <a:rPr lang="en-US" sz="3200" dirty="0"/>
              <a:t>grep -B1 -A2 NNNNNNNNNN SRR098026.fastq | </a:t>
            </a:r>
            <a:r>
              <a:rPr lang="en-US" sz="3200" dirty="0" err="1"/>
              <a:t>wc</a:t>
            </a:r>
            <a:r>
              <a:rPr lang="en-US" sz="3200" dirty="0"/>
              <a:t> -l</a:t>
            </a:r>
            <a:endParaRPr lang="en-US" sz="3200"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5944240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Screen Shot 2017-09-04 at 10.18.50 PM.png"/>
          <p:cNvPicPr>
            <a:picLocks noChangeAspect="1"/>
          </p:cNvPicPr>
          <p:nvPr/>
        </p:nvPicPr>
        <p:blipFill rotWithShape="1">
          <a:blip r:embed="rId3">
            <a:extLst/>
          </a:blip>
          <a:srcRect l="-387"/>
          <a:stretch/>
        </p:blipFill>
        <p:spPr>
          <a:xfrm>
            <a:off x="2360428" y="1876939"/>
            <a:ext cx="9607843" cy="3705914"/>
          </a:xfrm>
          <a:prstGeom prst="rect">
            <a:avLst/>
          </a:prstGeom>
          <a:ln w="12700">
            <a:miter lim="400000"/>
          </a:ln>
        </p:spPr>
      </p:pic>
      <p:sp>
        <p:nvSpPr>
          <p:cNvPr id="3" name="Rectangle 2">
            <a:extLst>
              <a:ext uri="{FF2B5EF4-FFF2-40B4-BE49-F238E27FC236}">
                <a16:creationId xmlns:a16="http://schemas.microsoft.com/office/drawing/2014/main" id="{C09CABC8-8B0C-3148-B53C-13ABAC3196F6}"/>
              </a:ext>
            </a:extLst>
          </p:cNvPr>
          <p:cNvSpPr/>
          <p:nvPr/>
        </p:nvSpPr>
        <p:spPr>
          <a:xfrm>
            <a:off x="2060956" y="4314836"/>
            <a:ext cx="3987800" cy="127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Screen Shot 2017-09-04 at 10.18.50 PM.png"/>
          <p:cNvPicPr>
            <a:picLocks noChangeAspect="1"/>
          </p:cNvPicPr>
          <p:nvPr/>
        </p:nvPicPr>
        <p:blipFill>
          <a:blip r:embed="rId3">
            <a:extLst/>
          </a:blip>
          <a:stretch>
            <a:fillRect/>
          </a:stretch>
        </p:blipFill>
        <p:spPr>
          <a:xfrm>
            <a:off x="1717013" y="3023843"/>
            <a:ext cx="9570774" cy="3705914"/>
          </a:xfrm>
          <a:prstGeom prst="rect">
            <a:avLst/>
          </a:prstGeom>
          <a:ln w="12700">
            <a:miter lim="400000"/>
          </a:ln>
        </p:spPr>
      </p:pic>
      <p:pic>
        <p:nvPicPr>
          <p:cNvPr id="300" name="Screen Shot 2017-09-04 at 10.19.06 PM.png"/>
          <p:cNvPicPr>
            <a:picLocks noChangeAspect="1"/>
          </p:cNvPicPr>
          <p:nvPr/>
        </p:nvPicPr>
        <p:blipFill>
          <a:blip r:embed="rId4">
            <a:extLst/>
          </a:blip>
          <a:stretch>
            <a:fillRect/>
          </a:stretch>
        </p:blipFill>
        <p:spPr>
          <a:xfrm>
            <a:off x="1792219" y="2774040"/>
            <a:ext cx="9420362" cy="420552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Screen Shot 2017-09-04 at 10.19.19 PM.png"/>
          <p:cNvPicPr>
            <a:picLocks noChangeAspect="1"/>
          </p:cNvPicPr>
          <p:nvPr/>
        </p:nvPicPr>
        <p:blipFill>
          <a:blip r:embed="rId3">
            <a:extLst/>
          </a:blip>
          <a:stretch>
            <a:fillRect/>
          </a:stretch>
        </p:blipFill>
        <p:spPr>
          <a:xfrm>
            <a:off x="197048" y="3691228"/>
            <a:ext cx="12610704" cy="2371144"/>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2470727"/>
            <a:ext cx="11159836" cy="6807200"/>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Screen Shot 2017-09-06 at 11.15.07 PM.png"/>
          <p:cNvPicPr>
            <a:picLocks noChangeAspect="1"/>
          </p:cNvPicPr>
          <p:nvPr/>
        </p:nvPicPr>
        <p:blipFill>
          <a:blip r:embed="rId3">
            <a:extLst/>
          </a:blip>
          <a:stretch>
            <a:fillRect/>
          </a:stretch>
        </p:blipFill>
        <p:spPr>
          <a:xfrm>
            <a:off x="1117600" y="203200"/>
            <a:ext cx="10769600" cy="9347200"/>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17-09-06 at 11.17.00 PM.png"/>
          <p:cNvPicPr>
            <a:picLocks noChangeAspect="1"/>
          </p:cNvPicPr>
          <p:nvPr/>
        </p:nvPicPr>
        <p:blipFill>
          <a:blip r:embed="rId3">
            <a:extLst/>
          </a:blip>
          <a:stretch>
            <a:fillRect/>
          </a:stretch>
        </p:blipFill>
        <p:spPr>
          <a:xfrm>
            <a:off x="363929" y="736632"/>
            <a:ext cx="12276943" cy="4019498"/>
          </a:xfrm>
          <a:prstGeom prst="rect">
            <a:avLst/>
          </a:prstGeom>
          <a:ln w="12700">
            <a:miter lim="400000"/>
          </a:ln>
        </p:spPr>
      </p:pic>
      <p:grpSp>
        <p:nvGrpSpPr>
          <p:cNvPr id="3" name="Group 2">
            <a:extLst>
              <a:ext uri="{FF2B5EF4-FFF2-40B4-BE49-F238E27FC236}">
                <a16:creationId xmlns:a16="http://schemas.microsoft.com/office/drawing/2014/main" id="{01C23261-B104-9640-A410-86E473FFA918}"/>
              </a:ext>
            </a:extLst>
          </p:cNvPr>
          <p:cNvGrpSpPr/>
          <p:nvPr/>
        </p:nvGrpSpPr>
        <p:grpSpPr>
          <a:xfrm>
            <a:off x="363928" y="6889038"/>
            <a:ext cx="12276944" cy="1534619"/>
            <a:chOff x="363928" y="6889038"/>
            <a:chExt cx="12276944" cy="1534619"/>
          </a:xfrm>
        </p:grpSpPr>
        <p:pic>
          <p:nvPicPr>
            <p:cNvPr id="309" name="Screen Shot 2017-09-06 at 11.17.30 PM.png"/>
            <p:cNvPicPr>
              <a:picLocks noChangeAspect="1"/>
            </p:cNvPicPr>
            <p:nvPr/>
          </p:nvPicPr>
          <p:blipFill>
            <a:blip r:embed="rId4">
              <a:extLst/>
            </a:blip>
            <a:stretch>
              <a:fillRect/>
            </a:stretch>
          </p:blipFill>
          <p:spPr>
            <a:xfrm>
              <a:off x="363928" y="6889038"/>
              <a:ext cx="12276944" cy="1534619"/>
            </a:xfrm>
            <a:prstGeom prst="rect">
              <a:avLst/>
            </a:prstGeom>
            <a:ln w="12700">
              <a:miter lim="400000"/>
            </a:ln>
          </p:spPr>
        </p:pic>
        <p:sp>
          <p:nvSpPr>
            <p:cNvPr id="2" name="Rectangle 1">
              <a:extLst>
                <a:ext uri="{FF2B5EF4-FFF2-40B4-BE49-F238E27FC236}">
                  <a16:creationId xmlns:a16="http://schemas.microsoft.com/office/drawing/2014/main" id="{6CD79EBE-89C2-EC48-A42C-B5F63603E2E5}"/>
                </a:ext>
              </a:extLst>
            </p:cNvPr>
            <p:cNvSpPr/>
            <p:nvPr/>
          </p:nvSpPr>
          <p:spPr>
            <a:xfrm>
              <a:off x="2764465" y="7931888"/>
              <a:ext cx="6974958" cy="4253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 cut</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2577074"/>
            <a:ext cx="11099800"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cut</a:t>
            </a:r>
            <a:r>
              <a:rPr kumimoji="0" lang="en-US" sz="3600" b="0" i="0" u="none" strike="noStrike" cap="none" spc="0" normalizeH="0" baseline="0" dirty="0">
                <a:ln>
                  <a:noFill/>
                </a:ln>
                <a:solidFill>
                  <a:srgbClr val="000000"/>
                </a:solidFill>
                <a:effectLst/>
                <a:uFillTx/>
                <a:latin typeface="+mn-lt"/>
                <a:ea typeface="+mn-ea"/>
                <a:cs typeface="+mn-cs"/>
                <a:sym typeface="Helvetica Light"/>
              </a:rPr>
              <a:t> </a:t>
            </a:r>
            <a:r>
              <a:rPr kumimoji="0" lang="en-US" sz="3600" b="1" i="0" u="none" strike="noStrike" cap="none" spc="0" normalizeH="0" baseline="0" dirty="0">
                <a:ln>
                  <a:noFill/>
                </a:ln>
                <a:solidFill>
                  <a:srgbClr val="000000"/>
                </a:solidFill>
                <a:effectLst/>
                <a:uFillTx/>
                <a:latin typeface="+mn-lt"/>
                <a:ea typeface="+mn-ea"/>
                <a:cs typeface="+mn-cs"/>
                <a:sym typeface="Helvetica Light"/>
              </a:rPr>
              <a:t>&lt;delimiter&gt; &lt;field&gt; </a:t>
            </a:r>
            <a:r>
              <a:rPr lang="en-US" b="1" dirty="0"/>
              <a:t>&lt;filename&gt; </a:t>
            </a:r>
            <a:r>
              <a:rPr kumimoji="0" lang="en-US" sz="3600" b="0" i="0" u="none" strike="noStrike" cap="none" spc="0" normalizeH="0" baseline="0" dirty="0">
                <a:ln>
                  <a:noFill/>
                </a:ln>
                <a:solidFill>
                  <a:srgbClr val="000000"/>
                </a:solidFill>
                <a:effectLst/>
                <a:uFillTx/>
                <a:latin typeface="+mn-lt"/>
                <a:ea typeface="+mn-ea"/>
                <a:cs typeface="+mn-cs"/>
                <a:sym typeface="Helvetica Light"/>
              </a:rPr>
              <a:t>pulls out certain sections of each line of a text file and writes them out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cut</a:t>
            </a:r>
            <a:r>
              <a:rPr lang="en-US" dirty="0"/>
              <a:t> assumes that the file is tab delimited. If your file is other-delimited (comma most common) use the </a:t>
            </a:r>
            <a:r>
              <a:rPr lang="en-US" b="1" dirty="0"/>
              <a:t>-d</a:t>
            </a:r>
            <a:r>
              <a:rPr lang="en-US" dirty="0"/>
              <a:t> flag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Try it: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r>
              <a:rPr lang="en-US" b="1" dirty="0"/>
              <a:t>cut -d , -f 2 </a:t>
            </a:r>
            <a:r>
              <a:rPr lang="en-US" b="1" dirty="0" err="1"/>
              <a:t>animals.txt</a:t>
            </a:r>
            <a:endParaRPr kumimoji="0" lang="en-US" sz="3600" b="1"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1D1C33EF-69EE-1146-BAEC-28264BBD6828}"/>
              </a:ext>
            </a:extLst>
          </p:cNvPr>
          <p:cNvSpPr txBox="1"/>
          <p:nvPr/>
        </p:nvSpPr>
        <p:spPr>
          <a:xfrm>
            <a:off x="1039036" y="8610054"/>
            <a:ext cx="31563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delimiter flag  </a:t>
            </a:r>
          </a:p>
          <a:p>
            <a:pPr marL="0" marR="0" indent="0" algn="l" defTabSz="584200" rtl="0" fontAlgn="auto" latinLnBrk="0" hangingPunct="0">
              <a:lnSpc>
                <a:spcPct val="100000"/>
              </a:lnSpc>
              <a:spcBef>
                <a:spcPts val="0"/>
              </a:spcBef>
              <a:spcAft>
                <a:spcPts val="0"/>
              </a:spcAft>
              <a:buClrTx/>
              <a:buSzTx/>
              <a:buFontTx/>
              <a:buNone/>
              <a:tabLst/>
            </a:pPr>
            <a:r>
              <a:rPr lang="en-US" sz="2400" dirty="0"/>
              <a:t>	</a:t>
            </a:r>
            <a:r>
              <a:rPr kumimoji="0" lang="en-US" sz="2400" b="0" i="0" u="none" strike="noStrike" cap="none" spc="0" normalizeH="0" baseline="0" dirty="0">
                <a:ln>
                  <a:noFill/>
                </a:ln>
                <a:solidFill>
                  <a:srgbClr val="000000"/>
                </a:solidFill>
                <a:effectLst/>
                <a:uFillTx/>
                <a:latin typeface="+mn-lt"/>
                <a:ea typeface="+mn-ea"/>
                <a:cs typeface="+mn-cs"/>
                <a:sym typeface="Helvetica Light"/>
              </a:rPr>
              <a:t>comma delimiter  </a:t>
            </a:r>
          </a:p>
        </p:txBody>
      </p:sp>
      <p:sp>
        <p:nvSpPr>
          <p:cNvPr id="5" name="Rectangle 4">
            <a:extLst>
              <a:ext uri="{FF2B5EF4-FFF2-40B4-BE49-F238E27FC236}">
                <a16:creationId xmlns:a16="http://schemas.microsoft.com/office/drawing/2014/main" id="{E43B3539-8677-BD41-A18E-BA497AAC9922}"/>
              </a:ext>
            </a:extLst>
          </p:cNvPr>
          <p:cNvSpPr/>
          <p:nvPr/>
        </p:nvSpPr>
        <p:spPr>
          <a:xfrm>
            <a:off x="3596334" y="6455730"/>
            <a:ext cx="4700173" cy="830997"/>
          </a:xfrm>
          <a:prstGeom prst="rect">
            <a:avLst/>
          </a:prstGeom>
        </p:spPr>
        <p:txBody>
          <a:bodyPr wrap="square">
            <a:spAutoFit/>
          </a:bodyPr>
          <a:lstStyle/>
          <a:p>
            <a:pPr lvl="0" algn="l"/>
            <a:r>
              <a:rPr lang="en-US" sz="2400" dirty="0"/>
              <a:t>field delimiter flag </a:t>
            </a:r>
          </a:p>
          <a:p>
            <a:pPr lvl="0" algn="l"/>
            <a:r>
              <a:rPr lang="en-US" sz="2400" dirty="0"/>
              <a:t>			 field number  </a:t>
            </a:r>
          </a:p>
        </p:txBody>
      </p:sp>
      <p:sp>
        <p:nvSpPr>
          <p:cNvPr id="6" name="Rectangle 5">
            <a:extLst>
              <a:ext uri="{FF2B5EF4-FFF2-40B4-BE49-F238E27FC236}">
                <a16:creationId xmlns:a16="http://schemas.microsoft.com/office/drawing/2014/main" id="{1BD39172-BDED-634E-9FC5-D269428115DC}"/>
              </a:ext>
            </a:extLst>
          </p:cNvPr>
          <p:cNvSpPr/>
          <p:nvPr/>
        </p:nvSpPr>
        <p:spPr>
          <a:xfrm>
            <a:off x="6220632" y="8343482"/>
            <a:ext cx="1410849" cy="461665"/>
          </a:xfrm>
          <a:prstGeom prst="rect">
            <a:avLst/>
          </a:prstGeom>
        </p:spPr>
        <p:txBody>
          <a:bodyPr wrap="square">
            <a:spAutoFit/>
          </a:bodyPr>
          <a:lstStyle/>
          <a:p>
            <a:r>
              <a:rPr lang="en-US" sz="2400" dirty="0"/>
              <a:t>filename	</a:t>
            </a:r>
          </a:p>
        </p:txBody>
      </p:sp>
      <p:cxnSp>
        <p:nvCxnSpPr>
          <p:cNvPr id="9" name="Curved Connector 8">
            <a:extLst>
              <a:ext uri="{FF2B5EF4-FFF2-40B4-BE49-F238E27FC236}">
                <a16:creationId xmlns:a16="http://schemas.microsoft.com/office/drawing/2014/main" id="{79B4D30B-A705-8744-B49A-3C1714A3EB1C}"/>
              </a:ext>
            </a:extLst>
          </p:cNvPr>
          <p:cNvCxnSpPr>
            <a:cxnSpLocks/>
            <a:stCxn id="4" idx="0"/>
          </p:cNvCxnSpPr>
          <p:nvPr/>
        </p:nvCxnSpPr>
        <p:spPr>
          <a:xfrm rot="5400000" flipH="1" flipV="1">
            <a:off x="2350622" y="8343481"/>
            <a:ext cx="533144" cy="2"/>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Curved Connector 11">
            <a:extLst>
              <a:ext uri="{FF2B5EF4-FFF2-40B4-BE49-F238E27FC236}">
                <a16:creationId xmlns:a16="http://schemas.microsoft.com/office/drawing/2014/main" id="{EAE42649-B40E-6444-BD55-3F1F43CB77DE}"/>
              </a:ext>
            </a:extLst>
          </p:cNvPr>
          <p:cNvCxnSpPr/>
          <p:nvPr/>
        </p:nvCxnSpPr>
        <p:spPr>
          <a:xfrm rot="16200000" flipV="1">
            <a:off x="2711461" y="8376279"/>
            <a:ext cx="1022485" cy="423747"/>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urved Connector 13">
            <a:extLst>
              <a:ext uri="{FF2B5EF4-FFF2-40B4-BE49-F238E27FC236}">
                <a16:creationId xmlns:a16="http://schemas.microsoft.com/office/drawing/2014/main" id="{16D92C46-7223-AF40-9C9C-457E7CC0E515}"/>
              </a:ext>
            </a:extLst>
          </p:cNvPr>
          <p:cNvCxnSpPr>
            <a:cxnSpLocks/>
            <a:stCxn id="5" idx="1"/>
          </p:cNvCxnSpPr>
          <p:nvPr/>
        </p:nvCxnSpPr>
        <p:spPr>
          <a:xfrm rot="10800000" flipV="1">
            <a:off x="3434578" y="6871228"/>
            <a:ext cx="161757" cy="732071"/>
          </a:xfrm>
          <a:prstGeom prst="curvedConnector2">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urved Connector 15">
            <a:extLst>
              <a:ext uri="{FF2B5EF4-FFF2-40B4-BE49-F238E27FC236}">
                <a16:creationId xmlns:a16="http://schemas.microsoft.com/office/drawing/2014/main" id="{197B2ACB-2AF3-D24F-B7FE-9929735BE9A3}"/>
              </a:ext>
            </a:extLst>
          </p:cNvPr>
          <p:cNvCxnSpPr>
            <a:cxnSpLocks/>
          </p:cNvCxnSpPr>
          <p:nvPr/>
        </p:nvCxnSpPr>
        <p:spPr>
          <a:xfrm rot="10800000" flipV="1">
            <a:off x="3791415" y="7181019"/>
            <a:ext cx="1614956" cy="422280"/>
          </a:xfrm>
          <a:prstGeom prst="curvedConnector3">
            <a:avLst>
              <a:gd name="adj1" fmla="val 92811"/>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Curved Connector 17">
            <a:extLst>
              <a:ext uri="{FF2B5EF4-FFF2-40B4-BE49-F238E27FC236}">
                <a16:creationId xmlns:a16="http://schemas.microsoft.com/office/drawing/2014/main" id="{F263BB95-7362-4A40-861B-0ABCCA0CE972}"/>
              </a:ext>
            </a:extLst>
          </p:cNvPr>
          <p:cNvCxnSpPr/>
          <p:nvPr/>
        </p:nvCxnSpPr>
        <p:spPr>
          <a:xfrm rot="10800000">
            <a:off x="5406370" y="8076910"/>
            <a:ext cx="760772" cy="511242"/>
          </a:xfrm>
          <a:prstGeom prst="curvedConnector3">
            <a:avLst>
              <a:gd name="adj1" fmla="val 102258"/>
            </a:avLst>
          </a:prstGeom>
          <a:noFill/>
          <a:ln w="57150"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D61B480A-FD45-5A46-887C-80B1CA211CC0}"/>
              </a:ext>
            </a:extLst>
          </p:cNvPr>
          <p:cNvPicPr>
            <a:picLocks noChangeAspect="1"/>
          </p:cNvPicPr>
          <p:nvPr/>
        </p:nvPicPr>
        <p:blipFill rotWithShape="1">
          <a:blip r:embed="rId3"/>
          <a:srcRect t="12828"/>
          <a:stretch/>
        </p:blipFill>
        <p:spPr>
          <a:xfrm rot="10800000">
            <a:off x="9994348" y="149879"/>
            <a:ext cx="2748242" cy="2395690"/>
          </a:xfrm>
          <a:prstGeom prst="rect">
            <a:avLst/>
          </a:prstGeom>
        </p:spPr>
      </p:pic>
    </p:spTree>
    <p:extLst>
      <p:ext uri="{BB962C8B-B14F-4D97-AF65-F5344CB8AC3E}">
        <p14:creationId xmlns:p14="http://schemas.microsoft.com/office/powerpoint/2010/main" val="2848347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a:t>
            </a:r>
            <a:r>
              <a:rPr lang="en-US" sz="7200" dirty="0" err="1"/>
              <a:t>uniq</a:t>
            </a:r>
            <a:endParaRPr lang="en-US" sz="7200" dirty="0"/>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408071"/>
            <a:ext cx="1109980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err="1">
                <a:ln>
                  <a:noFill/>
                </a:ln>
                <a:solidFill>
                  <a:srgbClr val="000000"/>
                </a:solidFill>
                <a:effectLst/>
                <a:uFillTx/>
                <a:latin typeface="+mn-lt"/>
                <a:ea typeface="+mn-ea"/>
                <a:cs typeface="+mn-cs"/>
                <a:sym typeface="Helvetica Light"/>
              </a:rPr>
              <a:t>uniq</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filters out adjacent matching lines in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If you don’t want duplicates in the output, you might have to </a:t>
            </a:r>
            <a:r>
              <a:rPr lang="en-US" b="1" dirty="0"/>
              <a:t>sort</a:t>
            </a:r>
            <a:r>
              <a:rPr lang="en-US" dirty="0"/>
              <a:t> first</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How would you do this to the list you just got to find out what animals are in the file, </a:t>
            </a:r>
            <a:r>
              <a:rPr kumimoji="0" lang="en-US" sz="3600" b="0" i="1" u="none" strike="noStrike" cap="none" spc="0" normalizeH="0" baseline="0" dirty="0">
                <a:ln>
                  <a:noFill/>
                </a:ln>
                <a:solidFill>
                  <a:srgbClr val="000000"/>
                </a:solidFill>
                <a:effectLst/>
                <a:uFillTx/>
                <a:latin typeface="+mn-lt"/>
                <a:ea typeface="+mn-ea"/>
                <a:cs typeface="+mn-cs"/>
                <a:sym typeface="Helvetica Light"/>
              </a:rPr>
              <a:t>without any duplicates </a:t>
            </a:r>
            <a:r>
              <a:rPr kumimoji="0" lang="en-US" sz="3600" b="0" i="0" u="none" strike="noStrike" cap="none" spc="0" normalizeH="0" baseline="0" dirty="0">
                <a:ln>
                  <a:noFill/>
                </a:ln>
                <a:solidFill>
                  <a:srgbClr val="000000"/>
                </a:solidFill>
                <a:effectLst/>
                <a:uFillTx/>
                <a:latin typeface="+mn-lt"/>
                <a:ea typeface="+mn-ea"/>
                <a:cs typeface="+mn-cs"/>
                <a:sym typeface="Helvetica Light"/>
              </a:rPr>
              <a: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4" name="Picture 23">
            <a:extLst>
              <a:ext uri="{FF2B5EF4-FFF2-40B4-BE49-F238E27FC236}">
                <a16:creationId xmlns:a16="http://schemas.microsoft.com/office/drawing/2014/main" id="{D400EDBD-A212-7C44-B8DA-E2FB19ADCF6D}"/>
              </a:ext>
            </a:extLst>
          </p:cNvPr>
          <p:cNvPicPr>
            <a:picLocks noChangeAspect="1"/>
          </p:cNvPicPr>
          <p:nvPr/>
        </p:nvPicPr>
        <p:blipFill>
          <a:blip r:embed="rId3"/>
          <a:stretch>
            <a:fillRect/>
          </a:stretch>
        </p:blipFill>
        <p:spPr>
          <a:xfrm>
            <a:off x="1553819" y="6877891"/>
            <a:ext cx="9418982" cy="2129509"/>
          </a:xfrm>
          <a:prstGeom prst="rect">
            <a:avLst/>
          </a:prstGeom>
        </p:spPr>
      </p:pic>
      <p:pic>
        <p:nvPicPr>
          <p:cNvPr id="25" name="Picture 24">
            <a:extLst>
              <a:ext uri="{FF2B5EF4-FFF2-40B4-BE49-F238E27FC236}">
                <a16:creationId xmlns:a16="http://schemas.microsoft.com/office/drawing/2014/main" id="{04370755-9C7B-A645-AF95-C938A29358DA}"/>
              </a:ext>
            </a:extLst>
          </p:cNvPr>
          <p:cNvPicPr>
            <a:picLocks noChangeAspect="1"/>
          </p:cNvPicPr>
          <p:nvPr/>
        </p:nvPicPr>
        <p:blipFill>
          <a:blip r:embed="rId4"/>
          <a:stretch>
            <a:fillRect/>
          </a:stretch>
        </p:blipFill>
        <p:spPr>
          <a:xfrm>
            <a:off x="9770166" y="0"/>
            <a:ext cx="3175000" cy="3175000"/>
          </a:xfrm>
          <a:prstGeom prst="rect">
            <a:avLst/>
          </a:prstGeom>
        </p:spPr>
      </p:pic>
      <p:pic>
        <p:nvPicPr>
          <p:cNvPr id="28" name="Picture 27">
            <a:extLst>
              <a:ext uri="{FF2B5EF4-FFF2-40B4-BE49-F238E27FC236}">
                <a16:creationId xmlns:a16="http://schemas.microsoft.com/office/drawing/2014/main" id="{5B686796-734A-E448-B9C8-FCB05A248FBF}"/>
              </a:ext>
            </a:extLst>
          </p:cNvPr>
          <p:cNvPicPr>
            <a:picLocks noChangeAspect="1"/>
          </p:cNvPicPr>
          <p:nvPr/>
        </p:nvPicPr>
        <p:blipFill>
          <a:blip r:embed="rId5"/>
          <a:stretch>
            <a:fillRect/>
          </a:stretch>
        </p:blipFill>
        <p:spPr>
          <a:xfrm>
            <a:off x="450117" y="285474"/>
            <a:ext cx="2207404" cy="2489200"/>
          </a:xfrm>
          <a:prstGeom prst="rect">
            <a:avLst/>
          </a:prstGeom>
        </p:spPr>
      </p:pic>
    </p:spTree>
    <p:extLst>
      <p:ext uri="{BB962C8B-B14F-4D97-AF65-F5344CB8AC3E}">
        <p14:creationId xmlns:p14="http://schemas.microsoft.com/office/powerpoint/2010/main" val="1900542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DE94D-076A-1142-8EA7-68292CC4F9D6}"/>
              </a:ext>
            </a:extLst>
          </p:cNvPr>
          <p:cNvPicPr>
            <a:picLocks noChangeAspect="1"/>
          </p:cNvPicPr>
          <p:nvPr/>
        </p:nvPicPr>
        <p:blipFill>
          <a:blip r:embed="rId3"/>
          <a:stretch>
            <a:fillRect/>
          </a:stretch>
        </p:blipFill>
        <p:spPr>
          <a:xfrm>
            <a:off x="934279" y="765587"/>
            <a:ext cx="11628782" cy="7888314"/>
          </a:xfrm>
          <a:prstGeom prst="rect">
            <a:avLst/>
          </a:prstGeom>
        </p:spPr>
      </p:pic>
      <p:sp>
        <p:nvSpPr>
          <p:cNvPr id="323" name="Shape 323"/>
          <p:cNvSpPr/>
          <p:nvPr/>
        </p:nvSpPr>
        <p:spPr>
          <a:xfrm>
            <a:off x="8272534" y="7678428"/>
            <a:ext cx="1087377" cy="456398"/>
          </a:xfrm>
          <a:custGeom>
            <a:avLst/>
            <a:gdLst/>
            <a:ahLst/>
            <a:cxnLst>
              <a:cxn ang="0">
                <a:pos x="wd2" y="hd2"/>
              </a:cxn>
              <a:cxn ang="5400000">
                <a:pos x="wd2" y="hd2"/>
              </a:cxn>
              <a:cxn ang="10800000">
                <a:pos x="wd2" y="hd2"/>
              </a:cxn>
              <a:cxn ang="16200000">
                <a:pos x="wd2" y="hd2"/>
              </a:cxn>
            </a:cxnLst>
            <a:rect l="0" t="0" r="r" b="b"/>
            <a:pathLst>
              <a:path w="21600" h="21600" extrusionOk="0">
                <a:moveTo>
                  <a:pt x="7778" y="14256"/>
                </a:moveTo>
                <a:lnTo>
                  <a:pt x="7778" y="21600"/>
                </a:lnTo>
                <a:lnTo>
                  <a:pt x="0" y="10800"/>
                </a:lnTo>
                <a:lnTo>
                  <a:pt x="7778" y="0"/>
                </a:lnTo>
                <a:lnTo>
                  <a:pt x="7778" y="7344"/>
                </a:lnTo>
                <a:lnTo>
                  <a:pt x="21600" y="7344"/>
                </a:lnTo>
                <a:lnTo>
                  <a:pt x="21600" y="14256"/>
                </a:lnTo>
                <a:close/>
              </a:path>
            </a:pathLst>
          </a:cu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6" name="TextBox 5">
            <a:extLst>
              <a:ext uri="{FF2B5EF4-FFF2-40B4-BE49-F238E27FC236}">
                <a16:creationId xmlns:a16="http://schemas.microsoft.com/office/drawing/2014/main" id="{8B1C0299-ECF5-DD48-B1D0-8A01EC9BD044}"/>
              </a:ext>
            </a:extLst>
          </p:cNvPr>
          <p:cNvSpPr txBox="1"/>
          <p:nvPr/>
        </p:nvSpPr>
        <p:spPr>
          <a:xfrm>
            <a:off x="7931426" y="5076952"/>
            <a:ext cx="2643275"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/data/</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p>
            <a:r>
              <a:rPr lang="en-US" dirty="0"/>
              <a:t>For</a:t>
            </a:r>
            <a:br>
              <a:rPr lang="en-US" dirty="0"/>
            </a:br>
            <a:r>
              <a:rPr dirty="0"/>
              <a:t>Loops</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What loops do</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131073"/>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Loops</a:t>
            </a:r>
            <a:r>
              <a:rPr kumimoji="0" lang="en-US" sz="3600" b="0" i="0" u="none" strike="noStrike" cap="none" spc="0" normalizeH="0" baseline="0" dirty="0">
                <a:ln>
                  <a:noFill/>
                </a:ln>
                <a:solidFill>
                  <a:srgbClr val="000000"/>
                </a:solidFill>
                <a:effectLst/>
                <a:uFillTx/>
                <a:latin typeface="+mn-lt"/>
                <a:ea typeface="+mn-ea"/>
                <a:cs typeface="+mn-cs"/>
                <a:sym typeface="Helvetica Light"/>
              </a:rPr>
              <a:t> allow us to perform commands repeatedly or on multiple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t>
            </a:r>
            <a:r>
              <a:rPr kumimoji="0" lang="en-US" sz="3600" b="0" i="0" u="none" strike="noStrike" cap="none" spc="0" normalizeH="0" baseline="0" dirty="0">
                <a:ln>
                  <a:noFill/>
                </a:ln>
                <a:solidFill>
                  <a:srgbClr val="000000"/>
                </a:solidFill>
                <a:effectLst/>
                <a:uFillTx/>
                <a:latin typeface="+mn-lt"/>
                <a:ea typeface="+mn-ea"/>
                <a:cs typeface="+mn-cs"/>
                <a:sym typeface="Helvetica Light"/>
              </a:rPr>
              <a:t>he</a:t>
            </a:r>
            <a:r>
              <a:rPr lang="en-US" dirty="0"/>
              <a:t>y reduce likelihood of typing errors and save time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The shell sees the word </a:t>
            </a:r>
            <a:r>
              <a:rPr lang="en-US" b="1" dirty="0"/>
              <a:t>for</a:t>
            </a:r>
            <a:r>
              <a:rPr lang="en-US" dirty="0"/>
              <a:t> and knows to repeat a command (or commands) for each item in a list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Items in the list are </a:t>
            </a:r>
            <a:r>
              <a:rPr lang="en-US" dirty="0"/>
              <a:t>assigned, in sequence to a </a:t>
            </a:r>
            <a:r>
              <a:rPr lang="en-US" b="1" dirty="0"/>
              <a:t>variable</a:t>
            </a:r>
          </a:p>
          <a:p>
            <a:pPr marL="931863" lvl="2" indent="-357188" algn="l">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n-lt"/>
                <a:ea typeface="+mn-ea"/>
                <a:cs typeface="+mn-cs"/>
                <a:sym typeface="Helvetica Light"/>
              </a:rPr>
              <a:t>Variables are designated by a </a:t>
            </a:r>
            <a:r>
              <a:rPr kumimoji="0" lang="en-US" b="1" i="0" u="none" strike="noStrike" cap="none" spc="0" normalizeH="0" baseline="0" dirty="0">
                <a:ln>
                  <a:noFill/>
                </a:ln>
                <a:solidFill>
                  <a:srgbClr val="000000"/>
                </a:solidFill>
                <a:effectLst/>
                <a:uFillTx/>
                <a:latin typeface="+mn-lt"/>
                <a:ea typeface="+mn-ea"/>
                <a:cs typeface="+mn-cs"/>
                <a:sym typeface="Helvetica Light"/>
              </a:rPr>
              <a:t>$</a:t>
            </a:r>
          </a:p>
        </p:txBody>
      </p:sp>
    </p:spTree>
    <p:extLst>
      <p:ext uri="{BB962C8B-B14F-4D97-AF65-F5344CB8AC3E}">
        <p14:creationId xmlns:p14="http://schemas.microsoft.com/office/powerpoint/2010/main" val="105842169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The formula of a loop</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243859"/>
            <a:ext cx="110998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for </a:t>
            </a:r>
            <a:r>
              <a:rPr kumimoji="0" lang="en-US" i="0" u="none" strike="noStrike" cap="none" spc="0" normalizeH="0" baseline="0" dirty="0">
                <a:ln>
                  <a:noFill/>
                </a:ln>
                <a:solidFill>
                  <a:srgbClr val="000000"/>
                </a:solidFill>
                <a:effectLst/>
                <a:uFillTx/>
                <a:latin typeface="+mn-lt"/>
                <a:ea typeface="+mn-ea"/>
                <a:cs typeface="+mn-cs"/>
                <a:sym typeface="Helvetica Light"/>
              </a:rPr>
              <a:t>&lt;variable&gt; </a:t>
            </a:r>
            <a:r>
              <a:rPr kumimoji="0" lang="en-US" b="1" i="0" u="none" strike="noStrike" cap="none" spc="0" normalizeH="0" baseline="0" dirty="0">
                <a:ln>
                  <a:noFill/>
                </a:ln>
                <a:solidFill>
                  <a:srgbClr val="000000"/>
                </a:solidFill>
                <a:effectLst/>
                <a:uFillTx/>
                <a:latin typeface="+mn-lt"/>
                <a:ea typeface="+mn-ea"/>
                <a:cs typeface="+mn-cs"/>
                <a:sym typeface="Helvetica Light"/>
              </a:rPr>
              <a:t>in </a:t>
            </a:r>
            <a:r>
              <a:rPr kumimoji="0" lang="en-US" i="0" u="none" strike="noStrike" cap="none" spc="0" normalizeH="0" baseline="0" dirty="0">
                <a:ln>
                  <a:noFill/>
                </a:ln>
                <a:solidFill>
                  <a:srgbClr val="000000"/>
                </a:solidFill>
                <a:effectLst/>
                <a:uFillTx/>
                <a:latin typeface="+mn-lt"/>
                <a:ea typeface="+mn-ea"/>
                <a:cs typeface="+mn-cs"/>
                <a:sym typeface="Helvetica Light"/>
              </a:rPr>
              <a:t>&lt;group to iterate over&gt;</a:t>
            </a:r>
            <a:endParaRPr lang="en-US" dirty="0"/>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do</a:t>
            </a:r>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   </a:t>
            </a:r>
            <a:r>
              <a:rPr kumimoji="0" lang="en-US" i="0" u="none" strike="noStrike" cap="none" spc="0" normalizeH="0" baseline="0" dirty="0">
                <a:ln>
                  <a:noFill/>
                </a:ln>
                <a:solidFill>
                  <a:srgbClr val="000000"/>
                </a:solidFill>
                <a:effectLst/>
                <a:uFillTx/>
                <a:latin typeface="+mn-lt"/>
                <a:ea typeface="+mn-ea"/>
                <a:cs typeface="+mn-cs"/>
                <a:sym typeface="Helvetica Light"/>
              </a:rPr>
              <a:t>&lt;operation using variables&gt;</a:t>
            </a:r>
          </a:p>
          <a:p>
            <a:pPr marR="0" algn="l" defTabSz="584200" rtl="0" fontAlgn="auto" latinLnBrk="0" hangingPunct="0">
              <a:lnSpc>
                <a:spcPct val="100000"/>
              </a:lnSpc>
              <a:spcBef>
                <a:spcPts val="0"/>
              </a:spcBef>
              <a:spcAft>
                <a:spcPts val="0"/>
              </a:spcAft>
              <a:buClrTx/>
              <a:buSzTx/>
              <a:tabLst/>
            </a:pPr>
            <a:r>
              <a:rPr lang="en-US" b="1" dirty="0"/>
              <a:t>done</a:t>
            </a:r>
            <a:endParaRPr kumimoji="0" lang="en-US" b="1"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a:extLst>
              <a:ext uri="{FF2B5EF4-FFF2-40B4-BE49-F238E27FC236}">
                <a16:creationId xmlns:a16="http://schemas.microsoft.com/office/drawing/2014/main" id="{DE72CCDA-E285-C34A-8CEF-A5CCA651EBE4}"/>
              </a:ext>
            </a:extLst>
          </p:cNvPr>
          <p:cNvSpPr txBox="1"/>
          <p:nvPr/>
        </p:nvSpPr>
        <p:spPr>
          <a:xfrm>
            <a:off x="952500" y="633163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 note about the prompt: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You’ll notice the prompt changes from a $ (or whatever your prompt is), to a &gt;.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to tell you that you are in the middle of a loop.</a:t>
            </a:r>
          </a:p>
        </p:txBody>
      </p:sp>
    </p:spTree>
    <p:extLst>
      <p:ext uri="{BB962C8B-B14F-4D97-AF65-F5344CB8AC3E}">
        <p14:creationId xmlns:p14="http://schemas.microsoft.com/office/powerpoint/2010/main" val="220256821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AFA7-2933-204D-A7D3-176E1D5BA16C}"/>
              </a:ext>
            </a:extLst>
          </p:cNvPr>
          <p:cNvPicPr>
            <a:picLocks noChangeAspect="1"/>
          </p:cNvPicPr>
          <p:nvPr/>
        </p:nvPicPr>
        <p:blipFill>
          <a:blip r:embed="rId3"/>
          <a:stretch>
            <a:fillRect/>
          </a:stretch>
        </p:blipFill>
        <p:spPr>
          <a:xfrm>
            <a:off x="669515" y="914400"/>
            <a:ext cx="11812582" cy="7573617"/>
          </a:xfrm>
          <a:prstGeom prst="rect">
            <a:avLst/>
          </a:prstGeom>
        </p:spPr>
      </p:pic>
    </p:spTree>
    <p:extLst>
      <p:ext uri="{BB962C8B-B14F-4D97-AF65-F5344CB8AC3E}">
        <p14:creationId xmlns:p14="http://schemas.microsoft.com/office/powerpoint/2010/main" val="345148967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lvl1pPr defTabSz="490727">
              <a:defRPr sz="6719"/>
            </a:lvl1pPr>
          </a:lstStyle>
          <a:p>
            <a:r>
              <a:t>Good Names for Files &amp; Directories</a:t>
            </a:r>
          </a:p>
        </p:txBody>
      </p:sp>
      <p:sp>
        <p:nvSpPr>
          <p:cNvPr id="248" name="Shape 248"/>
          <p:cNvSpPr>
            <a:spLocks noGrp="1"/>
          </p:cNvSpPr>
          <p:nvPr>
            <p:ph type="body" idx="1"/>
          </p:nvPr>
        </p:nvSpPr>
        <p:spPr>
          <a:xfrm>
            <a:off x="952500" y="2115851"/>
            <a:ext cx="11099800" cy="6286501"/>
          </a:xfrm>
          <a:prstGeom prst="rect">
            <a:avLst/>
          </a:prstGeom>
        </p:spPr>
        <p:txBody>
          <a:bodyPr/>
          <a:lstStyle/>
          <a:p>
            <a:r>
              <a:rPr dirty="0"/>
              <a:t>Don’t use whitespace (“my work”)</a:t>
            </a:r>
          </a:p>
          <a:p>
            <a:r>
              <a:rPr dirty="0"/>
              <a:t>Don’t begin the name with a dash “-”</a:t>
            </a:r>
          </a:p>
          <a:p>
            <a:r>
              <a:rPr dirty="0"/>
              <a:t>Don’t begin the name with a “.” unless you mean it</a:t>
            </a:r>
          </a:p>
          <a:p>
            <a:r>
              <a:rPr dirty="0"/>
              <a:t>Use letters, numbers, “-”, “.”, “_”</a:t>
            </a:r>
          </a:p>
        </p:txBody>
      </p:sp>
      <p:sp>
        <p:nvSpPr>
          <p:cNvPr id="249" name="Shape 249"/>
          <p:cNvSpPr/>
          <p:nvPr/>
        </p:nvSpPr>
        <p:spPr>
          <a:xfrm>
            <a:off x="408611" y="7832097"/>
            <a:ext cx="12094816"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defRPr i="1"/>
            </a:pPr>
            <a:r>
              <a:rPr dirty="0"/>
              <a:t>If you need to use a filename with special characters,</a:t>
            </a:r>
          </a:p>
          <a:p>
            <a:pPr>
              <a:defRPr i="1"/>
            </a:pPr>
            <a:r>
              <a:rPr dirty="0"/>
              <a:t>surround the name in quotes</a:t>
            </a:r>
            <a:r>
              <a:rPr lang="en-US" dirty="0"/>
              <a:t> when you write your scripts</a:t>
            </a:r>
            <a:r>
              <a:rPr dirty="0"/>
              <a:t> (“- a bad name !”)</a:t>
            </a:r>
          </a:p>
        </p:txBody>
      </p:sp>
      <p:sp>
        <p:nvSpPr>
          <p:cNvPr id="250" name="Shape 250"/>
          <p:cNvSpPr/>
          <p:nvPr/>
        </p:nvSpPr>
        <p:spPr>
          <a:xfrm>
            <a:off x="648990" y="7851786"/>
            <a:ext cx="11614057" cy="1744897"/>
          </a:xfrm>
          <a:prstGeom prst="rect">
            <a:avLst/>
          </a:prstGeom>
          <a:solidFill>
            <a:srgbClr val="FFFFFF"/>
          </a:solidFill>
          <a:ln w="12700">
            <a:miter lim="400000"/>
          </a:ln>
        </p:spPr>
        <p:txBody>
          <a:bodyPr lIns="50800" tIns="50800" rIns="50800" bIns="50800" anchor="ctr"/>
          <a:lstStyle/>
          <a:p>
            <a:pPr>
              <a:defRPr sz="2400"/>
            </a:pPr>
            <a:endParaRPr/>
          </a:p>
        </p:txBody>
      </p:sp>
      <p:sp>
        <p:nvSpPr>
          <p:cNvPr id="251" name="Shape 251"/>
          <p:cNvSpPr/>
          <p:nvPr/>
        </p:nvSpPr>
        <p:spPr>
          <a:xfrm>
            <a:off x="889370" y="6356746"/>
            <a:ext cx="11614057" cy="852938"/>
          </a:xfrm>
          <a:prstGeom prst="rect">
            <a:avLst/>
          </a:prstGeom>
          <a:solidFill>
            <a:srgbClr val="FFFFFF"/>
          </a:solidFill>
          <a:ln w="12700">
            <a:miter lim="400000"/>
          </a:ln>
        </p:spPr>
        <p:txBody>
          <a:bodyPr lIns="50800" tIns="50800" rIns="50800" bIns="50800" anchor="ctr"/>
          <a:lstStyle/>
          <a:p>
            <a:pPr>
              <a:defRPr sz="2400"/>
            </a:pPr>
            <a:endParaRPr/>
          </a:p>
        </p:txBody>
      </p:sp>
      <p:sp>
        <p:nvSpPr>
          <p:cNvPr id="252" name="Shape 252"/>
          <p:cNvSpPr/>
          <p:nvPr/>
        </p:nvSpPr>
        <p:spPr>
          <a:xfrm>
            <a:off x="408610" y="5255433"/>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3" name="Shape 253"/>
          <p:cNvSpPr/>
          <p:nvPr/>
        </p:nvSpPr>
        <p:spPr>
          <a:xfrm>
            <a:off x="408610" y="4457022"/>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4" name="Shape 254"/>
          <p:cNvSpPr/>
          <p:nvPr/>
        </p:nvSpPr>
        <p:spPr>
          <a:xfrm>
            <a:off x="408610" y="3239294"/>
            <a:ext cx="11614057" cy="839557"/>
          </a:xfrm>
          <a:prstGeom prst="rect">
            <a:avLst/>
          </a:prstGeom>
          <a:solidFill>
            <a:srgbClr val="FFFFFF"/>
          </a:solidFill>
          <a:ln w="12700">
            <a:miter lim="400000"/>
          </a:ln>
        </p:spPr>
        <p:txBody>
          <a:bodyPr lIns="50800" tIns="50800" rIns="50800" bIns="50800" anchor="ctr"/>
          <a:lstStyle/>
          <a:p>
            <a:pPr>
              <a:defRPr sz="2400"/>
            </a:pPr>
            <a:endParaRPr/>
          </a:p>
        </p:txBody>
      </p:sp>
    </p:spTree>
    <p:extLst>
      <p:ext uri="{BB962C8B-B14F-4D97-AF65-F5344CB8AC3E}">
        <p14:creationId xmlns:p14="http://schemas.microsoft.com/office/powerpoint/2010/main" val="365002785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25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2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advAuto="0"/>
      <p:bldP spid="251" grpId="0" animBg="1" advAuto="0"/>
      <p:bldP spid="252" grpId="0" animBg="1" advAuto="0"/>
      <p:bldP spid="253" grpId="0" animBg="1" advAuto="0"/>
      <p:bldP spid="2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3168310" y="489468"/>
            <a:ext cx="612785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looking around at files in Unix</a:t>
            </a:r>
          </a:p>
        </p:txBody>
      </p:sp>
      <p:pic>
        <p:nvPicPr>
          <p:cNvPr id="3" name="Picture 2">
            <a:extLst>
              <a:ext uri="{FF2B5EF4-FFF2-40B4-BE49-F238E27FC236}">
                <a16:creationId xmlns:a16="http://schemas.microsoft.com/office/drawing/2014/main" id="{386CC36B-E67D-0D4D-BA6F-2AF086111BB0}"/>
              </a:ext>
            </a:extLst>
          </p:cNvPr>
          <p:cNvPicPr>
            <a:picLocks noChangeAspect="1"/>
          </p:cNvPicPr>
          <p:nvPr/>
        </p:nvPicPr>
        <p:blipFill rotWithShape="1">
          <a:blip r:embed="rId3"/>
          <a:srcRect t="2557" r="9299" b="10511"/>
          <a:stretch/>
        </p:blipFill>
        <p:spPr>
          <a:xfrm>
            <a:off x="1968995" y="1137169"/>
            <a:ext cx="8526482" cy="8478982"/>
          </a:xfrm>
          <a:prstGeom prst="rect">
            <a:avLst/>
          </a:prstGeom>
        </p:spPr>
      </p:pic>
      <p:sp>
        <p:nvSpPr>
          <p:cNvPr id="5" name="Rectangle 4">
            <a:extLst>
              <a:ext uri="{FF2B5EF4-FFF2-40B4-BE49-F238E27FC236}">
                <a16:creationId xmlns:a16="http://schemas.microsoft.com/office/drawing/2014/main" id="{FA8D6AF1-4914-E749-9F5B-A39525F535A4}"/>
              </a:ext>
            </a:extLst>
          </p:cNvPr>
          <p:cNvSpPr/>
          <p:nvPr/>
        </p:nvSpPr>
        <p:spPr>
          <a:xfrm>
            <a:off x="1968995" y="3963496"/>
            <a:ext cx="1563914"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a:extLst>
              <a:ext uri="{FF2B5EF4-FFF2-40B4-BE49-F238E27FC236}">
                <a16:creationId xmlns:a16="http://schemas.microsoft.com/office/drawing/2014/main" id="{FCA330F0-7542-6545-9EC6-A39C299DD055}"/>
              </a:ext>
            </a:extLst>
          </p:cNvPr>
          <p:cNvSpPr/>
          <p:nvPr/>
        </p:nvSpPr>
        <p:spPr>
          <a:xfrm>
            <a:off x="1974273" y="161660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C38B5014-DCB4-BF40-BB89-8E8E3F942014}"/>
              </a:ext>
            </a:extLst>
          </p:cNvPr>
          <p:cNvSpPr/>
          <p:nvPr/>
        </p:nvSpPr>
        <p:spPr>
          <a:xfrm>
            <a:off x="1993535" y="42412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E8ACFE00-7B9D-2D49-911C-03E97DEE4928}"/>
              </a:ext>
            </a:extLst>
          </p:cNvPr>
          <p:cNvSpPr/>
          <p:nvPr/>
        </p:nvSpPr>
        <p:spPr>
          <a:xfrm>
            <a:off x="1974273" y="113716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a:extLst>
              <a:ext uri="{FF2B5EF4-FFF2-40B4-BE49-F238E27FC236}">
                <a16:creationId xmlns:a16="http://schemas.microsoft.com/office/drawing/2014/main" id="{DFDD4FE3-7755-D842-AEC5-8DA5010C2199}"/>
              </a:ext>
            </a:extLst>
          </p:cNvPr>
          <p:cNvSpPr/>
          <p:nvPr/>
        </p:nvSpPr>
        <p:spPr>
          <a:xfrm>
            <a:off x="1974273" y="4700157"/>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a:extLst>
              <a:ext uri="{FF2B5EF4-FFF2-40B4-BE49-F238E27FC236}">
                <a16:creationId xmlns:a16="http://schemas.microsoft.com/office/drawing/2014/main" id="{BC299CD0-9906-2844-870B-FC1A6CEDD4D6}"/>
              </a:ext>
            </a:extLst>
          </p:cNvPr>
          <p:cNvSpPr/>
          <p:nvPr/>
        </p:nvSpPr>
        <p:spPr>
          <a:xfrm>
            <a:off x="1968995" y="7994350"/>
            <a:ext cx="35536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a:extLst>
              <a:ext uri="{FF2B5EF4-FFF2-40B4-BE49-F238E27FC236}">
                <a16:creationId xmlns:a16="http://schemas.microsoft.com/office/drawing/2014/main" id="{9827A012-05A4-7B4A-9CFF-0FE601E35CB4}"/>
              </a:ext>
            </a:extLst>
          </p:cNvPr>
          <p:cNvSpPr/>
          <p:nvPr/>
        </p:nvSpPr>
        <p:spPr>
          <a:xfrm>
            <a:off x="1974273" y="82503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a:extLst>
              <a:ext uri="{FF2B5EF4-FFF2-40B4-BE49-F238E27FC236}">
                <a16:creationId xmlns:a16="http://schemas.microsoft.com/office/drawing/2014/main" id="{7E013EC3-F917-1D4D-85AF-A36840F45576}"/>
              </a:ext>
            </a:extLst>
          </p:cNvPr>
          <p:cNvSpPr/>
          <p:nvPr/>
        </p:nvSpPr>
        <p:spPr>
          <a:xfrm>
            <a:off x="1974273" y="8706749"/>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48965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709E-C282-F84A-B336-B2EE5A525942}"/>
              </a:ext>
            </a:extLst>
          </p:cNvPr>
          <p:cNvPicPr>
            <a:picLocks noChangeAspect="1"/>
          </p:cNvPicPr>
          <p:nvPr/>
        </p:nvPicPr>
        <p:blipFill>
          <a:blip r:embed="rId3"/>
          <a:stretch>
            <a:fillRect/>
          </a:stretch>
        </p:blipFill>
        <p:spPr>
          <a:xfrm>
            <a:off x="854986" y="1391478"/>
            <a:ext cx="11590020" cy="6718852"/>
          </a:xfrm>
          <a:prstGeom prst="rect">
            <a:avLst/>
          </a:prstGeom>
        </p:spPr>
      </p:pic>
    </p:spTree>
    <p:extLst>
      <p:ext uri="{BB962C8B-B14F-4D97-AF65-F5344CB8AC3E}">
        <p14:creationId xmlns:p14="http://schemas.microsoft.com/office/powerpoint/2010/main" val="147662107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fontScale="90000"/>
          </a:bodyPr>
          <a:lstStyle/>
          <a:p>
            <a:r>
              <a:rPr lang="en-US" sz="7200" dirty="0"/>
              <a:t>Using a loop to write to a file</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58308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Instead of sending output to the terminal, you can use loops to write to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n-lt"/>
                <a:ea typeface="+mn-ea"/>
                <a:cs typeface="+mn-cs"/>
                <a:sym typeface="Helvetica Light"/>
              </a:rPr>
              <a:t>Just remember, that </a:t>
            </a:r>
            <a:r>
              <a:rPr lang="en-US" dirty="0"/>
              <a:t>when</a:t>
            </a:r>
            <a:r>
              <a:rPr kumimoji="0" lang="en-US" i="0" u="none" strike="noStrike" cap="none" spc="0" normalizeH="0" baseline="0" dirty="0">
                <a:ln>
                  <a:noFill/>
                </a:ln>
                <a:solidFill>
                  <a:srgbClr val="000000"/>
                </a:solidFill>
                <a:effectLst/>
                <a:uFillTx/>
                <a:latin typeface="+mn-lt"/>
                <a:ea typeface="+mn-ea"/>
                <a:cs typeface="+mn-cs"/>
                <a:sym typeface="Helvetica Light"/>
              </a:rPr>
              <a:t> you use redirect, you should be us</a:t>
            </a:r>
            <a:r>
              <a:rPr lang="en-US" dirty="0"/>
              <a:t>ing &gt;&gt; so that you are not overwriting your file every time the loop executes</a:t>
            </a:r>
            <a:endParaRPr kumimoji="0" lang="en-US"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59161626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Screen Shot 2017-09-06 at 11.43.04 PM.png"/>
          <p:cNvPicPr>
            <a:picLocks noChangeAspect="1"/>
          </p:cNvPicPr>
          <p:nvPr/>
        </p:nvPicPr>
        <p:blipFill>
          <a:blip r:embed="rId3">
            <a:extLst/>
          </a:blip>
          <a:stretch>
            <a:fillRect/>
          </a:stretch>
        </p:blipFill>
        <p:spPr>
          <a:xfrm>
            <a:off x="613869" y="491723"/>
            <a:ext cx="11777062" cy="8770154"/>
          </a:xfrm>
          <a:prstGeom prst="rect">
            <a:avLst/>
          </a:prstGeom>
          <a:ln w="12700">
            <a:miter lim="400000"/>
          </a:ln>
        </p:spPr>
      </p:pic>
      <p:sp>
        <p:nvSpPr>
          <p:cNvPr id="3" name="TextBox 2">
            <a:extLst>
              <a:ext uri="{FF2B5EF4-FFF2-40B4-BE49-F238E27FC236}">
                <a16:creationId xmlns:a16="http://schemas.microsoft.com/office/drawing/2014/main" id="{4B9ED6CB-A991-DC4A-8FDE-55217673B028}"/>
              </a:ext>
            </a:extLst>
          </p:cNvPr>
          <p:cNvSpPr txBox="1"/>
          <p:nvPr/>
        </p:nvSpPr>
        <p:spPr>
          <a:xfrm>
            <a:off x="4234069" y="1459109"/>
            <a:ext cx="3339548"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/molecules</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 Shot 2017-09-06 at 11.44.09 PM.png"/>
          <p:cNvPicPr>
            <a:picLocks noChangeAspect="1"/>
          </p:cNvPicPr>
          <p:nvPr/>
        </p:nvPicPr>
        <p:blipFill>
          <a:blip r:embed="rId3">
            <a:extLst/>
          </a:blip>
          <a:stretch>
            <a:fillRect/>
          </a:stretch>
        </p:blipFill>
        <p:spPr>
          <a:xfrm>
            <a:off x="569656" y="940250"/>
            <a:ext cx="11865488" cy="7873100"/>
          </a:xfrm>
          <a:prstGeom prst="rect">
            <a:avLst/>
          </a:prstGeom>
          <a:ln w="12700">
            <a:miter lim="400000"/>
          </a:ln>
        </p:spPr>
      </p:pic>
      <p:sp>
        <p:nvSpPr>
          <p:cNvPr id="335" name="Shape 335"/>
          <p:cNvSpPr/>
          <p:nvPr/>
        </p:nvSpPr>
        <p:spPr>
          <a:xfrm>
            <a:off x="210675" y="6924135"/>
            <a:ext cx="735807" cy="506983"/>
          </a:xfrm>
          <a:prstGeom prst="rightArrow">
            <a:avLst>
              <a:gd name="adj1" fmla="val 32000"/>
              <a:gd name="adj2" fmla="val 9288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Screen Shot 2017-09-06 at 11.46.05 PM.png"/>
          <p:cNvPicPr>
            <a:picLocks noChangeAspect="1"/>
          </p:cNvPicPr>
          <p:nvPr/>
        </p:nvPicPr>
        <p:blipFill>
          <a:blip r:embed="rId3">
            <a:extLst/>
          </a:blip>
          <a:stretch>
            <a:fillRect/>
          </a:stretch>
        </p:blipFill>
        <p:spPr>
          <a:xfrm>
            <a:off x="466670" y="1108912"/>
            <a:ext cx="12071460" cy="7535776"/>
          </a:xfrm>
          <a:prstGeom prst="rect">
            <a:avLst/>
          </a:prstGeom>
          <a:ln w="12700">
            <a:miter lim="400000"/>
          </a:ln>
        </p:spPr>
      </p:pic>
      <p:sp>
        <p:nvSpPr>
          <p:cNvPr id="338" name="Shape 338"/>
          <p:cNvSpPr/>
          <p:nvPr/>
        </p:nvSpPr>
        <p:spPr>
          <a:xfrm>
            <a:off x="72342" y="5996238"/>
            <a:ext cx="679972" cy="478977"/>
          </a:xfrm>
          <a:prstGeom prst="rightArrow">
            <a:avLst>
              <a:gd name="adj1" fmla="val 32000"/>
              <a:gd name="adj2" fmla="val 9085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1"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Screen Shot 2017-09-06 at 11.52.16 PM.png"/>
          <p:cNvPicPr>
            <a:picLocks noChangeAspect="1"/>
          </p:cNvPicPr>
          <p:nvPr/>
        </p:nvPicPr>
        <p:blipFill>
          <a:blip r:embed="rId3">
            <a:extLst/>
          </a:blip>
          <a:stretch>
            <a:fillRect/>
          </a:stretch>
        </p:blipFill>
        <p:spPr>
          <a:xfrm>
            <a:off x="329579" y="813130"/>
            <a:ext cx="12345642" cy="5648714"/>
          </a:xfrm>
          <a:prstGeom prst="rect">
            <a:avLst/>
          </a:prstGeom>
          <a:ln w="12700">
            <a:miter lim="400000"/>
          </a:ln>
        </p:spPr>
      </p:pic>
      <p:grpSp>
        <p:nvGrpSpPr>
          <p:cNvPr id="349" name="Group 349"/>
          <p:cNvGrpSpPr/>
          <p:nvPr/>
        </p:nvGrpSpPr>
        <p:grpSpPr>
          <a:xfrm>
            <a:off x="326152" y="6825724"/>
            <a:ext cx="12352497" cy="2505836"/>
            <a:chOff x="0" y="0"/>
            <a:chExt cx="12352496" cy="2505835"/>
          </a:xfrm>
        </p:grpSpPr>
        <p:sp>
          <p:nvSpPr>
            <p:cNvPr id="347" name="Shape 347"/>
            <p:cNvSpPr/>
            <p:nvPr/>
          </p:nvSpPr>
          <p:spPr>
            <a:xfrm>
              <a:off x="0" y="0"/>
              <a:ext cx="12352497" cy="2505836"/>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8" name="Screen Shot 2017-09-06 at 11.52.47 PM.png"/>
            <p:cNvPicPr>
              <a:picLocks noChangeAspect="1"/>
            </p:cNvPicPr>
            <p:nvPr/>
          </p:nvPicPr>
          <p:blipFill>
            <a:blip r:embed="rId5">
              <a:extLst/>
            </a:blip>
            <a:stretch>
              <a:fillRect/>
            </a:stretch>
          </p:blipFill>
          <p:spPr>
            <a:xfrm>
              <a:off x="225784" y="176158"/>
              <a:ext cx="11900928" cy="2086336"/>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1"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1CC-CD8F-6846-BB23-44D14EC51EBF}"/>
              </a:ext>
            </a:extLst>
          </p:cNvPr>
          <p:cNvSpPr>
            <a:spLocks noGrp="1"/>
          </p:cNvSpPr>
          <p:nvPr>
            <p:ph type="title"/>
          </p:nvPr>
        </p:nvSpPr>
        <p:spPr/>
        <p:txBody>
          <a:bodyPr>
            <a:noAutofit/>
          </a:bodyPr>
          <a:lstStyle/>
          <a:p>
            <a:r>
              <a:rPr lang="en-US" sz="6600" dirty="0"/>
              <a:t>Using </a:t>
            </a:r>
            <a:r>
              <a:rPr lang="en-US" sz="6600" dirty="0" err="1"/>
              <a:t>basename</a:t>
            </a:r>
            <a:r>
              <a:rPr lang="en-US" sz="6600" dirty="0"/>
              <a:t> in for loops</a:t>
            </a:r>
          </a:p>
        </p:txBody>
      </p:sp>
      <p:sp>
        <p:nvSpPr>
          <p:cNvPr id="3" name="TextBox 2">
            <a:extLst>
              <a:ext uri="{FF2B5EF4-FFF2-40B4-BE49-F238E27FC236}">
                <a16:creationId xmlns:a16="http://schemas.microsoft.com/office/drawing/2014/main" id="{EFABC850-685E-F74F-A698-C4E3B45F5BB7}"/>
              </a:ext>
            </a:extLst>
          </p:cNvPr>
          <p:cNvSpPr txBox="1"/>
          <p:nvPr/>
        </p:nvSpPr>
        <p:spPr>
          <a:xfrm>
            <a:off x="952500" y="2331452"/>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err="1"/>
              <a:t>Basename</a:t>
            </a:r>
            <a:r>
              <a:rPr lang="en-US" dirty="0"/>
              <a:t> is a Unix feature that is really powerful when used in a for loop. It allows to access just the file prefix, which you can use to name things. </a:t>
            </a:r>
          </a:p>
          <a:p>
            <a:pPr algn="l"/>
            <a:endParaRPr lang="en-US" dirty="0"/>
          </a:p>
          <a:p>
            <a:pPr marL="571500" indent="-571500" algn="l">
              <a:buFont typeface="Arial" panose="020B0604020202020204" pitchFamily="34" charset="0"/>
              <a:buChar char="•"/>
            </a:pPr>
            <a:r>
              <a:rPr lang="en-US" dirty="0"/>
              <a:t>Note: this does not change the files. It just creates variables without the file extensions</a:t>
            </a:r>
          </a:p>
          <a:p>
            <a:pPr marL="571500" indent="-571500" algn="l">
              <a:buFont typeface="Arial" panose="020B0604020202020204" pitchFamily="34" charset="0"/>
              <a:buChar char="•"/>
            </a:pPr>
            <a:r>
              <a:rPr lang="en-US" dirty="0"/>
              <a:t>Let’s try this in the /creatures directory, by removing all the .txt extensions, then using the </a:t>
            </a:r>
            <a:r>
              <a:rPr lang="en-US" b="1" dirty="0"/>
              <a:t>mv</a:t>
            </a:r>
            <a:r>
              <a:rPr lang="en-US" dirty="0"/>
              <a:t> command, and adding the year to them</a:t>
            </a:r>
          </a:p>
        </p:txBody>
      </p:sp>
    </p:spTree>
    <p:extLst>
      <p:ext uri="{BB962C8B-B14F-4D97-AF65-F5344CB8AC3E}">
        <p14:creationId xmlns:p14="http://schemas.microsoft.com/office/powerpoint/2010/main" val="66559256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6A893-9E1A-6A4F-9E81-EB169FF9D525}"/>
              </a:ext>
            </a:extLst>
          </p:cNvPr>
          <p:cNvPicPr>
            <a:picLocks noChangeAspect="1"/>
          </p:cNvPicPr>
          <p:nvPr/>
        </p:nvPicPr>
        <p:blipFill>
          <a:blip r:embed="rId3"/>
          <a:stretch>
            <a:fillRect/>
          </a:stretch>
        </p:blipFill>
        <p:spPr>
          <a:xfrm>
            <a:off x="1274118" y="2876844"/>
            <a:ext cx="10693445" cy="5161369"/>
          </a:xfrm>
          <a:prstGeom prst="rect">
            <a:avLst/>
          </a:prstGeom>
        </p:spPr>
      </p:pic>
      <p:sp>
        <p:nvSpPr>
          <p:cNvPr id="5" name="Title 1">
            <a:extLst>
              <a:ext uri="{FF2B5EF4-FFF2-40B4-BE49-F238E27FC236}">
                <a16:creationId xmlns:a16="http://schemas.microsoft.com/office/drawing/2014/main" id="{2E4112F9-72F6-BA48-A57C-0717218C7F18}"/>
              </a:ext>
            </a:extLst>
          </p:cNvPr>
          <p:cNvSpPr>
            <a:spLocks noGrp="1"/>
          </p:cNvSpPr>
          <p:nvPr>
            <p:ph type="title"/>
          </p:nvPr>
        </p:nvSpPr>
        <p:spPr>
          <a:xfrm>
            <a:off x="952500" y="444500"/>
            <a:ext cx="11099800" cy="2159000"/>
          </a:xfrm>
        </p:spPr>
        <p:txBody>
          <a:bodyPr>
            <a:noAutofit/>
          </a:bodyPr>
          <a:lstStyle/>
          <a:p>
            <a:r>
              <a:rPr lang="en-US" sz="6600" dirty="0"/>
              <a:t>Using </a:t>
            </a:r>
            <a:r>
              <a:rPr lang="en-US" sz="6600" dirty="0" err="1"/>
              <a:t>basename</a:t>
            </a:r>
            <a:r>
              <a:rPr lang="en-US" sz="6600" dirty="0"/>
              <a:t> in for loops</a:t>
            </a:r>
          </a:p>
        </p:txBody>
      </p:sp>
    </p:spTree>
    <p:extLst>
      <p:ext uri="{BB962C8B-B14F-4D97-AF65-F5344CB8AC3E}">
        <p14:creationId xmlns:p14="http://schemas.microsoft.com/office/powerpoint/2010/main" val="315351457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15E23D-E405-6948-A4AB-261AF6F5C513}"/>
              </a:ext>
            </a:extLst>
          </p:cNvPr>
          <p:cNvPicPr>
            <a:picLocks noChangeAspect="1"/>
          </p:cNvPicPr>
          <p:nvPr/>
        </p:nvPicPr>
        <p:blipFill>
          <a:blip r:embed="rId3"/>
          <a:stretch>
            <a:fillRect/>
          </a:stretch>
        </p:blipFill>
        <p:spPr>
          <a:xfrm>
            <a:off x="508000" y="2362200"/>
            <a:ext cx="11988800" cy="5029200"/>
          </a:xfrm>
          <a:prstGeom prst="rect">
            <a:avLst/>
          </a:prstGeom>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r>
              <a:t>Shell Scripts</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VIVO2012Poster</Template>
  <TotalTime>13867</TotalTime>
  <Words>4652</Words>
  <Application>Microsoft Macintosh PowerPoint</Application>
  <PresentationFormat>Custom</PresentationFormat>
  <Paragraphs>484</Paragraphs>
  <Slides>112</Slides>
  <Notes>109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Consolas</vt:lpstr>
      <vt:lpstr>Helvetica</vt:lpstr>
      <vt:lpstr>Helvetica Light</vt:lpstr>
      <vt:lpstr>Helvetica Neue</vt:lpstr>
      <vt:lpstr>Monaco</vt:lpstr>
      <vt:lpstr>Roboto</vt:lpstr>
      <vt:lpstr>White</vt:lpstr>
      <vt:lpstr>Computational Skills for Informatics Workshop Series  Galter Health Sciences Library</vt:lpstr>
      <vt:lpstr>Set up (if you haven’t already)</vt:lpstr>
      <vt:lpstr>What we’ll cover in part 1</vt:lpstr>
      <vt:lpstr>Designed for ease of use:</vt:lpstr>
      <vt:lpstr>Designed for power</vt:lpstr>
      <vt:lpstr>Introducing the Shell Why use it?</vt:lpstr>
      <vt:lpstr>Why use the shell?</vt:lpstr>
      <vt:lpstr>PowerPoint Presentation</vt:lpstr>
      <vt:lpstr>PowerPoint Presentation</vt:lpstr>
      <vt:lpstr>PowerPoint Presentation</vt:lpstr>
      <vt:lpstr>“Root”</vt:lpstr>
      <vt:lpstr>PowerPoint Presentation</vt:lpstr>
      <vt:lpstr>PowerPoint Presentation</vt:lpstr>
      <vt:lpstr>Getting Started</vt:lpstr>
      <vt:lpstr>Some commands</vt:lpstr>
      <vt:lpstr>PowerPoint Presentation</vt:lpstr>
      <vt:lpstr>Tab completion</vt:lpstr>
      <vt:lpstr>PowerPoint Presentation</vt:lpstr>
      <vt:lpstr>Navigating Files &amp; Directories</vt:lpstr>
      <vt:lpstr>Navigational shortcuts</vt:lpstr>
      <vt:lpstr>Finding hidden directories and files</vt:lpstr>
      <vt:lpstr>Absolute vs relative paths</vt:lpstr>
      <vt:lpstr>PowerPoint Presentation</vt:lpstr>
      <vt:lpstr>PowerPoint Presentation</vt:lpstr>
      <vt:lpstr>PowerPoint Presentation</vt:lpstr>
      <vt:lpstr>PowerPoint Presentation</vt:lpstr>
      <vt:lpstr>PowerPoint Presentation</vt:lpstr>
      <vt:lpstr>Working With Files &amp; Directories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editor: nano</vt:lpstr>
      <vt:lpstr>text editor: vi/vim</vt:lpstr>
      <vt:lpstr>PowerPoint Presentation</vt:lpstr>
      <vt:lpstr>End of Part 1!!</vt:lpstr>
      <vt:lpstr>PowerPoint Presentation</vt:lpstr>
      <vt:lpstr>Redirection</vt:lpstr>
      <vt:lpstr>Searching within a file (without opening it)</vt:lpstr>
      <vt:lpstr>PowerPoint Presentation</vt:lpstr>
      <vt:lpstr>PowerPoint Presentation</vt:lpstr>
      <vt:lpstr>PowerPoint Presentation</vt:lpstr>
      <vt:lpstr>PowerPoint Presentation</vt:lpstr>
      <vt:lpstr>Echo and append redirect</vt:lpstr>
      <vt:lpstr>PowerPoint Presentation</vt:lpstr>
      <vt:lpstr>PowerPoint Presentation</vt:lpstr>
      <vt:lpstr>Pipes &amp; Filters</vt:lpstr>
      <vt:lpstr>PowerPoint Presentation</vt:lpstr>
      <vt:lpstr>PowerPoint Presentation</vt:lpstr>
      <vt:lpstr>PowerPoint Presentation</vt:lpstr>
      <vt:lpstr>PowerPoint Presentation</vt:lpstr>
      <vt:lpstr>PowerPoint Presentation</vt:lpstr>
      <vt:lpstr>PowerPoint Presentation</vt:lpstr>
      <vt:lpstr>More filters : cut</vt:lpstr>
      <vt:lpstr>More filters: uniq</vt:lpstr>
      <vt:lpstr>PowerPoint Presentation</vt:lpstr>
      <vt:lpstr>For Loops</vt:lpstr>
      <vt:lpstr>What loops do</vt:lpstr>
      <vt:lpstr>The formula of a loop</vt:lpstr>
      <vt:lpstr>PowerPoint Presentation</vt:lpstr>
      <vt:lpstr>Good Names for Files &amp; Directories</vt:lpstr>
      <vt:lpstr>PowerPoint Presentation</vt:lpstr>
      <vt:lpstr>Using a loop to write to a file</vt:lpstr>
      <vt:lpstr>PowerPoint Presentation</vt:lpstr>
      <vt:lpstr>PowerPoint Presentation</vt:lpstr>
      <vt:lpstr>PowerPoint Presentation</vt:lpstr>
      <vt:lpstr>PowerPoint Presentation</vt:lpstr>
      <vt:lpstr>Using basename in for loops</vt:lpstr>
      <vt:lpstr>Using basename in for loops</vt:lpstr>
      <vt:lpstr>PowerPoint Presentation</vt:lpstr>
      <vt:lpstr>Shell Scripts</vt:lpstr>
      <vt:lpstr>text editor: nano</vt:lpstr>
      <vt:lpstr>text editor: vi/vim</vt:lpstr>
      <vt:lpstr>text editor: vi/vim</vt:lpstr>
      <vt:lpstr>Running the script in the shell</vt:lpstr>
      <vt:lpstr>PowerPoint Presentation</vt:lpstr>
      <vt:lpstr>PowerPoint Presentation</vt:lpstr>
      <vt:lpstr>PowerPoint Presentation</vt:lpstr>
      <vt:lpstr>PowerPoint Presentation</vt:lpstr>
      <vt:lpstr>PowerPoint Presentation</vt:lpstr>
      <vt:lpstr>awk</vt:lpstr>
      <vt:lpstr>awk</vt:lpstr>
      <vt:lpstr>Want to learn (much) more?</vt:lpstr>
      <vt:lpstr>Computational Skills for Informatics Workshop Series  Galter Health Sciences Library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Skills for Informatics Workshop Series  Galter Health Sciences Library</dc:title>
  <cp:lastModifiedBy>Pamela L Shaw</cp:lastModifiedBy>
  <cp:revision>161</cp:revision>
  <cp:lastPrinted>2019-10-15T15:55:57Z</cp:lastPrinted>
  <dcterms:modified xsi:type="dcterms:W3CDTF">2019-10-20T19:54:28Z</dcterms:modified>
</cp:coreProperties>
</file>